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873" r:id="rId4"/>
    <p:sldMasterId id="2147483886" r:id="rId5"/>
    <p:sldMasterId id="2147483898" r:id="rId6"/>
  </p:sldMasterIdLst>
  <p:notesMasterIdLst>
    <p:notesMasterId r:id="rId50"/>
  </p:notesMasterIdLst>
  <p:handoutMasterIdLst>
    <p:handoutMasterId r:id="rId51"/>
  </p:handoutMasterIdLst>
  <p:sldIdLst>
    <p:sldId id="360" r:id="rId7"/>
    <p:sldId id="361" r:id="rId8"/>
    <p:sldId id="328" r:id="rId9"/>
    <p:sldId id="362" r:id="rId10"/>
    <p:sldId id="329" r:id="rId11"/>
    <p:sldId id="330" r:id="rId12"/>
    <p:sldId id="331" r:id="rId13"/>
    <p:sldId id="332" r:id="rId14"/>
    <p:sldId id="334" r:id="rId15"/>
    <p:sldId id="363" r:id="rId16"/>
    <p:sldId id="335" r:id="rId17"/>
    <p:sldId id="336" r:id="rId18"/>
    <p:sldId id="337" r:id="rId19"/>
    <p:sldId id="371" r:id="rId20"/>
    <p:sldId id="364" r:id="rId21"/>
    <p:sldId id="339" r:id="rId22"/>
    <p:sldId id="340" r:id="rId23"/>
    <p:sldId id="341" r:id="rId24"/>
    <p:sldId id="365" r:id="rId25"/>
    <p:sldId id="342" r:id="rId26"/>
    <p:sldId id="343" r:id="rId27"/>
    <p:sldId id="344" r:id="rId28"/>
    <p:sldId id="366" r:id="rId29"/>
    <p:sldId id="345" r:id="rId30"/>
    <p:sldId id="346" r:id="rId31"/>
    <p:sldId id="347" r:id="rId32"/>
    <p:sldId id="367" r:id="rId33"/>
    <p:sldId id="348" r:id="rId34"/>
    <p:sldId id="349" r:id="rId35"/>
    <p:sldId id="350" r:id="rId36"/>
    <p:sldId id="351" r:id="rId37"/>
    <p:sldId id="352" r:id="rId38"/>
    <p:sldId id="353" r:id="rId39"/>
    <p:sldId id="354" r:id="rId40"/>
    <p:sldId id="368" r:id="rId41"/>
    <p:sldId id="355" r:id="rId42"/>
    <p:sldId id="356" r:id="rId43"/>
    <p:sldId id="357" r:id="rId44"/>
    <p:sldId id="359" r:id="rId45"/>
    <p:sldId id="369" r:id="rId46"/>
    <p:sldId id="372" r:id="rId47"/>
    <p:sldId id="370" r:id="rId48"/>
    <p:sldId id="373" r:id="rId49"/>
  </p:sldIdLst>
  <p:sldSz cx="9144000" cy="6858000" type="screen4x3"/>
  <p:notesSz cx="6807200" cy="9906000"/>
  <p:embeddedFontLst>
    <p:embeddedFont>
      <p:font typeface="Segoe UI" pitchFamily="34" charset="0"/>
      <p:regular r:id="rId52"/>
      <p:bold r:id="rId53"/>
      <p:italic r:id="rId54"/>
      <p:boldItalic r:id="rId55"/>
    </p:embeddedFont>
    <p:embeddedFont>
      <p:font typeface="微软雅黑" pitchFamily="34" charset="-122"/>
      <p:regular r:id="rId56"/>
      <p:bold r:id="rId57"/>
    </p:embeddedFont>
    <p:embeddedFont>
      <p:font typeface="MS Mincho" pitchFamily="49" charset="-128"/>
      <p:regular r:id="rId58"/>
    </p:embeddedFont>
    <p:embeddedFont>
      <p:font typeface="Verdana" pitchFamily="34" charset="0"/>
      <p:regular r:id="rId59"/>
      <p:bold r:id="rId60"/>
      <p:italic r:id="rId61"/>
      <p:boldItalic r:id="rId62"/>
    </p:embeddedFont>
    <p:embeddedFont>
      <p:font typeface="Museo Sans For Dell" charset="0"/>
      <p:regular r:id="rId63"/>
      <p:bold r:id="rId64"/>
    </p:embeddedFont>
    <p:embeddedFont>
      <p:font typeface="Museo For Dell" charset="0"/>
      <p:regular r:id="rId65"/>
      <p:bold r:id="rId66"/>
    </p:embeddedFont>
    <p:embeddedFont>
      <p:font typeface="Arial Black" pitchFamily="34" charset="0"/>
      <p:bold r:id="rId67"/>
    </p:embeddedFont>
    <p:embeddedFont>
      <p:font typeface="Trebuchet MS" pitchFamily="34" charset="0"/>
      <p:regular r:id="rId68"/>
      <p:bold r:id="rId69"/>
      <p:italic r:id="rId70"/>
      <p:boldItalic r:id="rId71"/>
    </p:embeddedFont>
    <p:embeddedFont>
      <p:font typeface="Calibri" pitchFamily="34" charset="0"/>
      <p:regular r:id="rId72"/>
      <p:bold r:id="rId73"/>
      <p:italic r:id="rId74"/>
      <p:boldItalic r:id="rId75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C6EE"/>
    <a:srgbClr val="B7295A"/>
    <a:srgbClr val="444444"/>
    <a:srgbClr val="71C6C1"/>
    <a:srgbClr val="CE1126"/>
    <a:srgbClr val="CE7534"/>
    <a:srgbClr val="DC5034"/>
    <a:srgbClr val="EEEEEE"/>
    <a:srgbClr val="009BBB"/>
    <a:srgbClr val="5482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6" autoAdjust="0"/>
    <p:restoredTop sz="88226" autoAdjust="0"/>
  </p:normalViewPr>
  <p:slideViewPr>
    <p:cSldViewPr snapToGrid="0">
      <p:cViewPr>
        <p:scale>
          <a:sx n="83" d="100"/>
          <a:sy n="83" d="100"/>
        </p:scale>
        <p:origin x="-640" y="-48"/>
      </p:cViewPr>
      <p:guideLst>
        <p:guide orient="horz" pos="171"/>
        <p:guide orient="horz" pos="782"/>
        <p:guide pos="3739"/>
        <p:guide pos="5458"/>
        <p:guide pos="3880"/>
        <p:guide pos="82"/>
        <p:guide pos="279"/>
      </p:guideLst>
    </p:cSldViewPr>
  </p:slideViewPr>
  <p:outlineViewPr>
    <p:cViewPr>
      <p:scale>
        <a:sx n="33" d="100"/>
        <a:sy n="33" d="100"/>
      </p:scale>
      <p:origin x="0" y="95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036"/>
    </p:cViewPr>
  </p:sorterViewPr>
  <p:notesViewPr>
    <p:cSldViewPr snapToGrid="0">
      <p:cViewPr varScale="1">
        <p:scale>
          <a:sx n="97" d="100"/>
          <a:sy n="97" d="100"/>
        </p:scale>
        <p:origin x="-3540" y="-102"/>
      </p:cViewPr>
      <p:guideLst>
        <p:guide orient="horz" pos="3120"/>
        <p:guide pos="214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4.fntdata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76" Type="http://schemas.openxmlformats.org/officeDocument/2006/relationships/presProps" Target="presProps.xml"/><Relationship Id="rId7" Type="http://schemas.openxmlformats.org/officeDocument/2006/relationships/slide" Target="slides/slide1.xml"/><Relationship Id="rId71" Type="http://schemas.openxmlformats.org/officeDocument/2006/relationships/font" Target="fonts/font20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74" Type="http://schemas.openxmlformats.org/officeDocument/2006/relationships/font" Target="fonts/font23.fntdata"/><Relationship Id="rId79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61" Type="http://schemas.openxmlformats.org/officeDocument/2006/relationships/font" Target="fonts/font10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openxmlformats.org/officeDocument/2006/relationships/viewProps" Target="viewProps.xml"/><Relationship Id="rId8" Type="http://schemas.openxmlformats.org/officeDocument/2006/relationships/slide" Target="slides/slide2.xml"/><Relationship Id="rId51" Type="http://schemas.openxmlformats.org/officeDocument/2006/relationships/handoutMaster" Target="handoutMasters/handoutMaster1.xml"/><Relationship Id="rId72" Type="http://schemas.openxmlformats.org/officeDocument/2006/relationships/font" Target="fonts/font2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graph_slide!$A$1</c:f>
              <c:strCache>
                <c:ptCount val="1"/>
                <c:pt idx="0">
                  <c:v>Country Group Name</c:v>
                </c:pt>
              </c:strCache>
            </c:strRef>
          </c:tx>
          <c:invertIfNegative val="0"/>
          <c:cat>
            <c:strRef>
              <c:f>graph_slide!$A$2:$A$8</c:f>
              <c:strCache>
                <c:ptCount val="7"/>
                <c:pt idx="0">
                  <c:v>European Union</c:v>
                </c:pt>
                <c:pt idx="1">
                  <c:v>Advanced economies</c:v>
                </c:pt>
                <c:pt idx="2">
                  <c:v>Central and eastern Europe</c:v>
                </c:pt>
                <c:pt idx="3">
                  <c:v>Latin America</c:v>
                </c:pt>
                <c:pt idx="4">
                  <c:v>Commonwealth of Independent States</c:v>
                </c:pt>
                <c:pt idx="5">
                  <c:v>Emerging economies</c:v>
                </c:pt>
                <c:pt idx="6">
                  <c:v>Developing Asia</c:v>
                </c:pt>
              </c:strCache>
            </c:strRef>
          </c:cat>
          <c:val>
            <c:numRef>
              <c:f>graph_slide!$N$2:$N$8</c:f>
              <c:numCache>
                <c:formatCode>0.0%</c:formatCode>
                <c:ptCount val="7"/>
                <c:pt idx="0">
                  <c:v>1.4322499999999998E-2</c:v>
                </c:pt>
                <c:pt idx="1">
                  <c:v>2.1989999999999999E-2</c:v>
                </c:pt>
                <c:pt idx="2">
                  <c:v>3.5768750000000002E-2</c:v>
                </c:pt>
                <c:pt idx="3">
                  <c:v>4.2185000000000007E-2</c:v>
                </c:pt>
                <c:pt idx="4">
                  <c:v>4.3042500000000004E-2</c:v>
                </c:pt>
                <c:pt idx="5">
                  <c:v>6.1030000000000001E-2</c:v>
                </c:pt>
                <c:pt idx="6">
                  <c:v>7.6986249999999992E-2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144575488"/>
        <c:axId val="144630528"/>
      </c:barChart>
      <c:catAx>
        <c:axId val="144575488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zh-CN"/>
          </a:p>
        </c:txPr>
        <c:crossAx val="144630528"/>
        <c:crosses val="autoZero"/>
        <c:auto val="1"/>
        <c:lblAlgn val="ctr"/>
        <c:lblOffset val="100"/>
        <c:noMultiLvlLbl val="0"/>
      </c:catAx>
      <c:valAx>
        <c:axId val="144630528"/>
        <c:scaling>
          <c:orientation val="minMax"/>
        </c:scaling>
        <c:delete val="0"/>
        <c:axPos val="l"/>
        <c:numFmt formatCode="0.0%" sourceLinked="1"/>
        <c:majorTickMark val="none"/>
        <c:minorTickMark val="none"/>
        <c:tickLblPos val="nextTo"/>
        <c:crossAx val="14457548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11625" cy="488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89" tIns="45396" rIns="90789" bIns="45396" numCol="1" anchor="t" anchorCtr="0" compatLnSpc="1">
            <a:prstTxWarp prst="textNoShape">
              <a:avLst/>
            </a:prstTxWarp>
          </a:bodyPr>
          <a:lstStyle>
            <a:lvl1pPr algn="l" defTabSz="907823" eaLnBrk="0" hangingPunct="0">
              <a:lnSpc>
                <a:spcPct val="100000"/>
              </a:lnSpc>
              <a:spcBef>
                <a:spcPct val="0"/>
              </a:spcBef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sz="1000" dirty="0">
              <a:latin typeface="Museo Sans For Dell" pitchFamily="2" charset="0"/>
            </a:endParaRPr>
          </a:p>
        </p:txBody>
      </p:sp>
      <p:sp>
        <p:nvSpPr>
          <p:cNvPr id="921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93" y="0"/>
            <a:ext cx="2913173" cy="488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89" tIns="45396" rIns="90789" bIns="45396" numCol="1" anchor="t" anchorCtr="0" compatLnSpc="1">
            <a:prstTxWarp prst="textNoShape">
              <a:avLst/>
            </a:prstTxWarp>
          </a:bodyPr>
          <a:lstStyle>
            <a:lvl1pPr algn="r" defTabSz="907823" eaLnBrk="0" hangingPunct="0">
              <a:lnSpc>
                <a:spcPct val="100000"/>
              </a:lnSpc>
              <a:spcBef>
                <a:spcPct val="0"/>
              </a:spcBef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sz="1000" dirty="0">
              <a:latin typeface="Museo Sans For Dell" pitchFamily="2" charset="0"/>
            </a:endParaRPr>
          </a:p>
        </p:txBody>
      </p:sp>
      <p:sp>
        <p:nvSpPr>
          <p:cNvPr id="921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341910"/>
            <a:ext cx="2911625" cy="568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89" tIns="45396" rIns="90789" bIns="45396" numCol="1" anchor="b" anchorCtr="0" compatLnSpc="1">
            <a:prstTxWarp prst="textNoShape">
              <a:avLst/>
            </a:prstTxWarp>
          </a:bodyPr>
          <a:lstStyle>
            <a:lvl1pPr algn="l" defTabSz="907823" eaLnBrk="0" hangingPunct="0">
              <a:lnSpc>
                <a:spcPct val="100000"/>
              </a:lnSpc>
              <a:spcBef>
                <a:spcPct val="0"/>
              </a:spcBef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sz="1000" dirty="0">
              <a:latin typeface="Museo Sans For Dell" pitchFamily="2" charset="0"/>
            </a:endParaRPr>
          </a:p>
        </p:txBody>
      </p:sp>
      <p:sp>
        <p:nvSpPr>
          <p:cNvPr id="921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93" y="9341910"/>
            <a:ext cx="2913173" cy="568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89" tIns="45396" rIns="90789" bIns="45396" numCol="1" anchor="b" anchorCtr="0" compatLnSpc="1">
            <a:prstTxWarp prst="textNoShape">
              <a:avLst/>
            </a:prstTxWarp>
          </a:bodyPr>
          <a:lstStyle>
            <a:lvl1pPr algn="r" defTabSz="907823" eaLnBrk="0" hangingPunct="0">
              <a:lnSpc>
                <a:spcPct val="100000"/>
              </a:lnSpc>
              <a:spcBef>
                <a:spcPct val="0"/>
              </a:spcBef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fld id="{AC8DF440-AC1E-4EB3-BCAA-2AAB8924A793}" type="slidenum">
              <a:rPr lang="en-US" sz="1000">
                <a:latin typeface="Museo Sans For Dell" pitchFamily="2" charset="0"/>
              </a:rPr>
              <a:pPr>
                <a:defRPr/>
              </a:pPr>
              <a:t>‹#›</a:t>
            </a:fld>
            <a:endParaRPr lang="en-US" sz="1000" dirty="0">
              <a:latin typeface="Museo Sans For Del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6834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3.png>
</file>

<file path=ppt/media/image35.png>
</file>

<file path=ppt/media/image36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11625" cy="488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89" tIns="45396" rIns="90789" bIns="45396" numCol="1" anchor="t" anchorCtr="0" compatLnSpc="1">
            <a:prstTxWarp prst="textNoShape">
              <a:avLst/>
            </a:prstTxWarp>
          </a:bodyPr>
          <a:lstStyle>
            <a:lvl1pPr algn="l" defTabSz="907823" eaLnBrk="0" hangingPunct="0">
              <a:lnSpc>
                <a:spcPct val="100000"/>
              </a:lnSpc>
              <a:spcBef>
                <a:spcPct val="0"/>
              </a:spcBef>
              <a:defRPr sz="1000" b="0">
                <a:latin typeface="Museo Sans For Dell" pitchFamily="2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93" y="0"/>
            <a:ext cx="2913173" cy="488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89" tIns="45396" rIns="90789" bIns="45396" numCol="1" anchor="t" anchorCtr="0" compatLnSpc="1">
            <a:prstTxWarp prst="textNoShape">
              <a:avLst/>
            </a:prstTxWarp>
          </a:bodyPr>
          <a:lstStyle>
            <a:lvl1pPr algn="r" defTabSz="907823" eaLnBrk="0" hangingPunct="0">
              <a:lnSpc>
                <a:spcPct val="100000"/>
              </a:lnSpc>
              <a:spcBef>
                <a:spcPct val="0"/>
              </a:spcBef>
              <a:defRPr sz="1000" b="0">
                <a:latin typeface="Museo Sans For Dell" pitchFamily="2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1700" y="733425"/>
            <a:ext cx="4997450" cy="37496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97314" y="4725705"/>
            <a:ext cx="5004839" cy="44000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89" tIns="45396" rIns="90789" bIns="453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716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341910"/>
            <a:ext cx="2911625" cy="568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89" tIns="45396" rIns="90789" bIns="45396" numCol="1" anchor="b" anchorCtr="0" compatLnSpc="1">
            <a:prstTxWarp prst="textNoShape">
              <a:avLst/>
            </a:prstTxWarp>
          </a:bodyPr>
          <a:lstStyle>
            <a:lvl1pPr algn="l" defTabSz="907823" eaLnBrk="0" hangingPunct="0">
              <a:lnSpc>
                <a:spcPct val="100000"/>
              </a:lnSpc>
              <a:spcBef>
                <a:spcPct val="0"/>
              </a:spcBef>
              <a:defRPr sz="1000" b="0">
                <a:latin typeface="Museo Sans For Dell" pitchFamily="2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93" y="9341910"/>
            <a:ext cx="2913173" cy="568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89" tIns="45396" rIns="90789" bIns="45396" numCol="1" anchor="b" anchorCtr="0" compatLnSpc="1">
            <a:prstTxWarp prst="textNoShape">
              <a:avLst/>
            </a:prstTxWarp>
          </a:bodyPr>
          <a:lstStyle>
            <a:lvl1pPr algn="r" defTabSz="907823" eaLnBrk="0" hangingPunct="0">
              <a:lnSpc>
                <a:spcPct val="100000"/>
              </a:lnSpc>
              <a:spcBef>
                <a:spcPct val="0"/>
              </a:spcBef>
              <a:defRPr sz="1000" b="0">
                <a:latin typeface="Museo Sans For Dell" pitchFamily="2" charset="0"/>
              </a:defRPr>
            </a:lvl1pPr>
          </a:lstStyle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1688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AFAB9-D1B4-4DFF-B473-CF804499561E}" type="slidenum">
              <a:rPr lang="en-GB" smtClean="0"/>
              <a:pPr/>
              <a:t>31</a:t>
            </a:fld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AFAB9-D1B4-4DFF-B473-CF804499561E}" type="slidenum">
              <a:rPr lang="en-GB" smtClean="0"/>
              <a:pPr/>
              <a:t>32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AFAB9-D1B4-4DFF-B473-CF804499561E}" type="slidenum">
              <a:rPr lang="en-GB" smtClean="0"/>
              <a:pPr/>
              <a:t>34</a:t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AFAB9-D1B4-4DFF-B473-CF804499561E}" type="slidenum">
              <a:rPr lang="en-GB" smtClean="0"/>
              <a:pPr/>
              <a:t>37</a:t>
            </a:fld>
            <a:endParaRPr lang="en-GB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35709A46-4ADB-4D2E-835C-D70DEB913FB9}" type="slidenum">
              <a:rPr lang="zh-CN" altLang="en-US" smtClean="0">
                <a:solidFill>
                  <a:prstClr val="black"/>
                </a:solidFill>
              </a:rPr>
              <a:pPr>
                <a:buClr>
                  <a:srgbClr val="1F497D"/>
                </a:buClr>
              </a:pPr>
              <a:t>43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790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021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98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872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AFAB9-D1B4-4DFF-B473-CF804499561E}" type="slidenum">
              <a:rPr lang="en-GB" smtClean="0"/>
              <a:pPr/>
              <a:t>13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55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4264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AFAB9-D1B4-4DFF-B473-CF804499561E}" type="slidenum">
              <a:rPr lang="en-GB" smtClean="0"/>
              <a:pPr/>
              <a:t>29</a:t>
            </a:fld>
            <a:endParaRPr lang="en-GB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AFAB9-D1B4-4DFF-B473-CF804499561E}" type="slidenum">
              <a:rPr lang="en-GB" smtClean="0"/>
              <a:pPr/>
              <a:t>30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457200" y="2679490"/>
            <a:ext cx="5962650" cy="1006685"/>
          </a:xfrm>
        </p:spPr>
        <p:txBody>
          <a:bodyPr anchor="b" anchorCtr="0"/>
          <a:lstStyle>
            <a:lvl1pPr algn="l">
              <a:lnSpc>
                <a:spcPts val="4000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457200" y="4165390"/>
            <a:ext cx="5953125" cy="800101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47675" y="178117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47675" y="507682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gray">
          <a:xfrm>
            <a:off x="0" y="6362700"/>
            <a:ext cx="1000125" cy="495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rebuchet MS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hidden">
          <a:xfrm>
            <a:off x="0" y="6362700"/>
            <a:ext cx="1000125" cy="495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rebuchet MS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hidden">
          <a:xfrm>
            <a:off x="0" y="6362700"/>
            <a:ext cx="1000125" cy="495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rebuchet MS" pitchFamily="34" charset="0"/>
            </a:endParaRPr>
          </a:p>
        </p:txBody>
      </p:sp>
      <p:pic>
        <p:nvPicPr>
          <p:cNvPr id="11" name="Picture 10" descr="dell_blue_lrg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7265289" y="2651760"/>
            <a:ext cx="1487427" cy="1487427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457200"/>
            <a:ext cx="3657600" cy="3657600"/>
          </a:xfrm>
          <a:prstGeom prst="roundRect">
            <a:avLst>
              <a:gd name="adj" fmla="val 27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 anchor="t" anchorCtr="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" name="Picture 9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3657600" cy="3657600"/>
          </a:xfrm>
          <a:prstGeom prst="roundRect">
            <a:avLst>
              <a:gd name="adj" fmla="val 275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 anchor="t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4" name="Picture 13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_Slide_Blue_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/>
          </p:nvPr>
        </p:nvSpPr>
        <p:spPr>
          <a:xfrm>
            <a:off x="369888" y="2900380"/>
            <a:ext cx="6399622" cy="1006685"/>
          </a:xfrm>
        </p:spPr>
        <p:txBody>
          <a:bodyPr anchor="ctr" anchorCtr="0"/>
          <a:lstStyle>
            <a:lvl1pPr algn="l">
              <a:lnSpc>
                <a:spcPct val="90000"/>
              </a:lnSpc>
              <a:defRPr sz="5400" b="0" i="0" smtClean="0">
                <a:solidFill>
                  <a:schemeClr val="tx2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 smtClean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80999" y="1781175"/>
            <a:ext cx="8311513" cy="3295650"/>
            <a:chOff x="280033" y="1781175"/>
            <a:chExt cx="8412480" cy="329565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280033" y="1781175"/>
              <a:ext cx="8412480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280033" y="5076825"/>
              <a:ext cx="8412480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2" name="Picture 9" descr="white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77195" y="2681959"/>
            <a:ext cx="1371487" cy="1371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4501" y="6440492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09963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_Blue_Backgrou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3657600" cy="3657600"/>
          </a:xfrm>
          <a:prstGeom prst="roundRect">
            <a:avLst>
              <a:gd name="adj" fmla="val 2752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 anchor="t">
            <a:normAutofit/>
          </a:bodyPr>
          <a:lstStyle>
            <a:lvl1pPr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8" name="Picture 17" descr="dell_white_logo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9" name="TextBox 3"/>
          <p:cNvSpPr txBox="1"/>
          <p:nvPr userDrawn="1"/>
        </p:nvSpPr>
        <p:spPr bwMode="black">
          <a:xfrm>
            <a:off x="5350331" y="6425457"/>
            <a:ext cx="2743200" cy="153888"/>
          </a:xfrm>
          <a:prstGeom prst="rect">
            <a:avLst/>
          </a:prstGeom>
          <a:noFill/>
        </p:spPr>
        <p:txBody>
          <a:bodyPr lIns="0" tIns="0" rIns="0" bIns="0">
            <a:prstTxWarp prst="textNoShape">
              <a:avLst/>
            </a:prstTxWarp>
            <a:spAutoFit/>
          </a:bodyPr>
          <a:lstStyle/>
          <a:p>
            <a:pPr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sz="1000" dirty="0">
                <a:solidFill>
                  <a:schemeClr val="tx2"/>
                </a:solidFill>
                <a:latin typeface="Museo Sans For Dell" pitchFamily="2" charset="0"/>
              </a:rPr>
              <a:t>Global Marketing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4501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8"/>
          <p:cNvSpPr>
            <a:spLocks noGrp="1"/>
          </p:cNvSpPr>
          <p:nvPr>
            <p:ph type="dt" sz="half" idx="2"/>
          </p:nvPr>
        </p:nvSpPr>
        <p:spPr>
          <a:xfrm>
            <a:off x="1828800" y="6428232"/>
            <a:ext cx="914401" cy="1523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tx2"/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fld id="{399482B3-49BE-4739-9B0D-BB895DB7BF23}" type="datetime1">
              <a:rPr lang="en-US" smtClean="0"/>
              <a:pPr/>
              <a:t>1/5/2018</a:t>
            </a:fld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and_Content_Blue_Backgrou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50411"/>
            <a:ext cx="8239126" cy="850392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710" y="1215482"/>
            <a:ext cx="8229600" cy="4925341"/>
          </a:xfrm>
        </p:spPr>
        <p:txBody>
          <a:bodyPr lIns="0" tIns="0" rIns="0" bIns="0"/>
          <a:lstStyle>
            <a:lvl1pPr>
              <a:spcBef>
                <a:spcPts val="100"/>
              </a:spcBef>
              <a:spcAft>
                <a:spcPts val="100"/>
              </a:spcAft>
              <a:buClr>
                <a:schemeClr val="tx2"/>
              </a:buClr>
              <a:defRPr sz="2000">
                <a:solidFill>
                  <a:schemeClr val="tx2"/>
                </a:solidFill>
                <a:latin typeface="Museo Sans For Dell" pitchFamily="2" charset="0"/>
              </a:defRPr>
            </a:lvl1pPr>
            <a:lvl2pPr>
              <a:spcBef>
                <a:spcPts val="100"/>
              </a:spcBef>
              <a:spcAft>
                <a:spcPts val="100"/>
              </a:spcAft>
              <a:buClr>
                <a:schemeClr val="tx2"/>
              </a:buClr>
              <a:buFont typeface="Museo For Dell 300" pitchFamily="50" charset="0"/>
              <a:buChar char="–"/>
              <a:defRPr sz="1800">
                <a:solidFill>
                  <a:schemeClr val="tx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spcAft>
                <a:spcPts val="100"/>
              </a:spcAft>
              <a:buClr>
                <a:schemeClr val="tx2"/>
              </a:buClr>
              <a:defRPr sz="160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spcBef>
                <a:spcPts val="100"/>
              </a:spcBef>
              <a:spcAft>
                <a:spcPts val="100"/>
              </a:spcAft>
              <a:buClr>
                <a:schemeClr val="tx2"/>
              </a:buClr>
              <a:defRPr sz="1400">
                <a:solidFill>
                  <a:schemeClr val="tx2"/>
                </a:solidFill>
                <a:latin typeface="Museo Sans For Dell" pitchFamily="2" charset="0"/>
              </a:defRPr>
            </a:lvl4pPr>
            <a:lvl5pPr>
              <a:spcBef>
                <a:spcPts val="100"/>
              </a:spcBef>
              <a:spcAft>
                <a:spcPts val="100"/>
              </a:spcAft>
              <a:buClr>
                <a:schemeClr val="tx2"/>
              </a:buClr>
              <a:defRPr sz="1200">
                <a:solidFill>
                  <a:schemeClr val="tx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cxnSp>
        <p:nvCxnSpPr>
          <p:cNvPr id="20" name="Straight Connector 19"/>
          <p:cNvCxnSpPr>
            <a:cxnSpLocks noChangeShapeType="1"/>
          </p:cNvCxnSpPr>
          <p:nvPr userDrawn="1"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</p:spPr>
      </p:cxnSp>
      <p:sp>
        <p:nvSpPr>
          <p:cNvPr id="22" name="TextBox 3"/>
          <p:cNvSpPr txBox="1"/>
          <p:nvPr userDrawn="1"/>
        </p:nvSpPr>
        <p:spPr bwMode="black">
          <a:xfrm>
            <a:off x="5350331" y="6425457"/>
            <a:ext cx="2743200" cy="153888"/>
          </a:xfrm>
          <a:prstGeom prst="rect">
            <a:avLst/>
          </a:prstGeom>
          <a:noFill/>
        </p:spPr>
        <p:txBody>
          <a:bodyPr lIns="0" tIns="0" rIns="0" bIns="0">
            <a:prstTxWarp prst="textNoShape">
              <a:avLst/>
            </a:prstTxWarp>
            <a:spAutoFit/>
          </a:bodyPr>
          <a:lstStyle/>
          <a:p>
            <a:pPr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sz="1000" dirty="0">
                <a:solidFill>
                  <a:schemeClr val="tx2"/>
                </a:solidFill>
                <a:latin typeface="Museo Sans For Dell" pitchFamily="2" charset="0"/>
              </a:rPr>
              <a:t>Global Marketing</a:t>
            </a:r>
          </a:p>
        </p:txBody>
      </p:sp>
      <p:pic>
        <p:nvPicPr>
          <p:cNvPr id="10" name="Picture 9" descr="dell_white_logo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4501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Date Placeholder 8"/>
          <p:cNvSpPr>
            <a:spLocks noGrp="1"/>
          </p:cNvSpPr>
          <p:nvPr>
            <p:ph type="dt" sz="half" idx="2"/>
          </p:nvPr>
        </p:nvSpPr>
        <p:spPr>
          <a:xfrm>
            <a:off x="1828800" y="6428232"/>
            <a:ext cx="914401" cy="1523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tx2"/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fld id="{8B27914F-C898-4076-B98B-C94F91F6A3C7}" type="datetime1">
              <a:rPr lang="en-US" smtClean="0"/>
              <a:pPr/>
              <a:t>1/5/2018</a:t>
            </a:fld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&amp; Background Images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>
            <a:cxnSpLocks noChangeShapeType="1"/>
          </p:cNvCxnSpPr>
          <p:nvPr userDrawn="1"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</p:spPr>
      </p:cxnSp>
      <p:sp>
        <p:nvSpPr>
          <p:cNvPr id="22" name="TextBox 3"/>
          <p:cNvSpPr txBox="1"/>
          <p:nvPr userDrawn="1"/>
        </p:nvSpPr>
        <p:spPr bwMode="black">
          <a:xfrm>
            <a:off x="5350331" y="6425457"/>
            <a:ext cx="2743200" cy="153888"/>
          </a:xfrm>
          <a:prstGeom prst="rect">
            <a:avLst/>
          </a:prstGeom>
          <a:noFill/>
        </p:spPr>
        <p:txBody>
          <a:bodyPr lIns="0" tIns="0" rIns="0" bIns="0">
            <a:prstTxWarp prst="textNoShape">
              <a:avLst/>
            </a:prstTxWarp>
            <a:spAutoFit/>
          </a:bodyPr>
          <a:lstStyle/>
          <a:p>
            <a:pPr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sz="1000" dirty="0">
                <a:solidFill>
                  <a:schemeClr val="tx2"/>
                </a:solidFill>
                <a:latin typeface="Museo Sans For Dell" pitchFamily="2" charset="0"/>
              </a:rPr>
              <a:t>Global Marketing</a:t>
            </a:r>
          </a:p>
        </p:txBody>
      </p:sp>
      <p:pic>
        <p:nvPicPr>
          <p:cNvPr id="10" name="Picture 9" descr="dell_white_logo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4501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29768" y="250411"/>
            <a:ext cx="8239126" cy="850392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Date Placeholder 8"/>
          <p:cNvSpPr>
            <a:spLocks noGrp="1"/>
          </p:cNvSpPr>
          <p:nvPr>
            <p:ph type="dt" sz="half" idx="2"/>
          </p:nvPr>
        </p:nvSpPr>
        <p:spPr>
          <a:xfrm>
            <a:off x="1828800" y="6428232"/>
            <a:ext cx="914401" cy="1523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tx2"/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fld id="{F31C0A23-4E9A-4B27-B9D5-98817EA1812E}" type="datetime1">
              <a:rPr lang="en-US" smtClean="0"/>
              <a:pPr/>
              <a:t>1/5/2018</a:t>
            </a:fld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Slide_Blue_Backgrou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9"/>
          <p:cNvGrpSpPr/>
          <p:nvPr userDrawn="1"/>
        </p:nvGrpSpPr>
        <p:grpSpPr>
          <a:xfrm>
            <a:off x="380999" y="1781175"/>
            <a:ext cx="8311513" cy="3295650"/>
            <a:chOff x="280033" y="1781175"/>
            <a:chExt cx="8412480" cy="329565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280033" y="1781175"/>
              <a:ext cx="8412480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280033" y="5076825"/>
              <a:ext cx="8412480" cy="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2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377195" y="2681959"/>
            <a:ext cx="1371487" cy="1371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4501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21"/>
          <p:cNvSpPr>
            <a:spLocks noGrp="1"/>
          </p:cNvSpPr>
          <p:nvPr>
            <p:ph type="ctrTitle"/>
          </p:nvPr>
        </p:nvSpPr>
        <p:spPr>
          <a:xfrm>
            <a:off x="438150" y="2679490"/>
            <a:ext cx="5962650" cy="1006685"/>
          </a:xfrm>
        </p:spPr>
        <p:txBody>
          <a:bodyPr anchor="b" anchorCtr="0"/>
          <a:lstStyle>
            <a:lvl1pPr algn="l">
              <a:lnSpc>
                <a:spcPts val="4000"/>
              </a:lnSpc>
              <a:defRPr sz="3600" b="0" i="0" smtClean="0">
                <a:solidFill>
                  <a:schemeClr val="tx2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subTitle" idx="1"/>
          </p:nvPr>
        </p:nvSpPr>
        <p:spPr>
          <a:xfrm>
            <a:off x="447674" y="4165390"/>
            <a:ext cx="5953125" cy="800101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  <p:sp>
        <p:nvSpPr>
          <p:cNvPr id="16" name="Date Placeholder 8"/>
          <p:cNvSpPr>
            <a:spLocks noGrp="1"/>
          </p:cNvSpPr>
          <p:nvPr>
            <p:ph type="dt" sz="half" idx="2"/>
          </p:nvPr>
        </p:nvSpPr>
        <p:spPr>
          <a:xfrm>
            <a:off x="1828800" y="6428232"/>
            <a:ext cx="914401" cy="1523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tx2"/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fld id="{3AABDE2C-AD38-4CC9-B4D3-51949B5041AF}" type="datetime1">
              <a:rPr lang="en-US" smtClean="0"/>
              <a:pPr/>
              <a:t>1/5/2018</a:t>
            </a:fld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41426"/>
            <a:ext cx="4023360" cy="2884526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41426"/>
            <a:ext cx="4023360" cy="2884526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r>
              <a:rPr lang="en-US" smtClean="0"/>
              <a:t>Confidential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5" y="4248615"/>
            <a:ext cx="8262938" cy="1917234"/>
          </a:xfrm>
        </p:spPr>
        <p:txBody>
          <a:bodyPr/>
          <a:lstStyle>
            <a:lvl3pPr>
              <a:spcBef>
                <a:spcPts val="100"/>
              </a:spcBef>
              <a:spcAft>
                <a:spcPts val="100"/>
              </a:spcAft>
              <a:defRPr/>
            </a:lvl3pPr>
            <a:lvl4pPr>
              <a:spcBef>
                <a:spcPts val="100"/>
              </a:spcBef>
              <a:spcAft>
                <a:spcPts val="100"/>
              </a:spcAft>
              <a:buClr>
                <a:schemeClr val="tx2"/>
              </a:buClr>
              <a:defRPr sz="1400">
                <a:solidFill>
                  <a:schemeClr val="tx2"/>
                </a:solidFill>
              </a:defRPr>
            </a:lvl4pPr>
            <a:lvl5pPr>
              <a:spcBef>
                <a:spcPts val="100"/>
              </a:spcBef>
              <a:spcAft>
                <a:spcPts val="100"/>
              </a:spcAft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29768" y="250411"/>
            <a:ext cx="8239126" cy="850392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Date Placeholder 8"/>
          <p:cNvSpPr>
            <a:spLocks noGrp="1"/>
          </p:cNvSpPr>
          <p:nvPr>
            <p:ph type="dt" sz="half" idx="2"/>
          </p:nvPr>
        </p:nvSpPr>
        <p:spPr>
          <a:xfrm>
            <a:off x="1828800" y="6428232"/>
            <a:ext cx="914401" cy="1523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tx2"/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fld id="{C3CAA833-9901-410F-B9CF-BBA15AA951B6}" type="datetime1">
              <a:rPr lang="en-US" smtClean="0"/>
              <a:pPr/>
              <a:t>1/5/2018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96060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39552" y="1556792"/>
            <a:ext cx="7772400" cy="578495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47464" y="2204864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210925" y="6463706"/>
            <a:ext cx="4067880" cy="288032"/>
            <a:chOff x="64" y="5823182"/>
            <a:chExt cx="4067880" cy="288032"/>
          </a:xfrm>
        </p:grpSpPr>
        <p:sp>
          <p:nvSpPr>
            <p:cNvPr id="8" name="矩形 7"/>
            <p:cNvSpPr/>
            <p:nvPr/>
          </p:nvSpPr>
          <p:spPr>
            <a:xfrm>
              <a:off x="64" y="5823182"/>
              <a:ext cx="2411696" cy="288032"/>
            </a:xfrm>
            <a:prstGeom prst="rect">
              <a:avLst/>
            </a:prstGeom>
            <a:solidFill>
              <a:srgbClr val="FFC000"/>
            </a:solidFill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tIns="91440" bIns="91440"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 b="1" dirty="0" smtClean="0">
                  <a:solidFill>
                    <a:prstClr val="white"/>
                  </a:solidFill>
                  <a:latin typeface="微软雅黑" pitchFamily="34" charset="-122"/>
                </a:rPr>
                <a:t>世界</a:t>
              </a:r>
              <a:r>
                <a:rPr lang="en-US" altLang="zh-CN" sz="1400" b="1" dirty="0" smtClean="0">
                  <a:solidFill>
                    <a:prstClr val="white"/>
                  </a:solidFill>
                  <a:latin typeface="微软雅黑" pitchFamily="34" charset="-122"/>
                </a:rPr>
                <a:t>500</a:t>
              </a:r>
              <a:r>
                <a:rPr lang="zh-CN" altLang="en-US" sz="1400" b="1" dirty="0" smtClean="0">
                  <a:solidFill>
                    <a:prstClr val="white"/>
                  </a:solidFill>
                  <a:latin typeface="微软雅黑" pitchFamily="34" charset="-122"/>
                </a:rPr>
                <a:t>强研究中心</a:t>
              </a:r>
              <a:endParaRPr lang="zh-CN" altLang="en-US" sz="1400" b="1" dirty="0">
                <a:solidFill>
                  <a:prstClr val="white"/>
                </a:solidFill>
                <a:latin typeface="微软雅黑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2483944" y="5823182"/>
              <a:ext cx="1584000" cy="288032"/>
            </a:xfrm>
            <a:prstGeom prst="rect">
              <a:avLst/>
            </a:prstGeom>
            <a:solidFill>
              <a:srgbClr val="FFC000"/>
            </a:solidFill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tIns="91440" bIns="91440"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200" b="1" dirty="0" smtClean="0">
                  <a:solidFill>
                    <a:prstClr val="white"/>
                  </a:solidFill>
                  <a:latin typeface="微软雅黑" pitchFamily="34" charset="-122"/>
                </a:rPr>
                <a:t>zhao-biao.com</a:t>
              </a:r>
              <a:endParaRPr lang="zh-CN" altLang="en-US" sz="1200" b="1" dirty="0">
                <a:solidFill>
                  <a:prstClr val="white"/>
                </a:solidFill>
                <a:latin typeface="微软雅黑" pitchFamily="34" charset="-122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4350877" y="6476846"/>
            <a:ext cx="4499928" cy="288032"/>
          </a:xfrm>
          <a:prstGeom prst="rect">
            <a:avLst/>
          </a:prstGeom>
          <a:solidFill>
            <a:srgbClr val="00B050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tIns="91440" bIns="9144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 dirty="0" smtClean="0">
                <a:solidFill>
                  <a:prstClr val="white"/>
                </a:solidFill>
                <a:latin typeface="微软雅黑" pitchFamily="34" charset="-122"/>
              </a:rPr>
              <a:t>找表网：专注于海外</a:t>
            </a:r>
            <a:r>
              <a:rPr lang="zh-CN" altLang="en-US" sz="1400" b="1" dirty="0">
                <a:solidFill>
                  <a:prstClr val="white"/>
                </a:solidFill>
                <a:latin typeface="微软雅黑" pitchFamily="34" charset="-122"/>
              </a:rPr>
              <a:t>知名</a:t>
            </a:r>
            <a:r>
              <a:rPr lang="zh-CN" altLang="en-US" sz="1400" b="1" dirty="0" smtClean="0">
                <a:solidFill>
                  <a:prstClr val="white"/>
                </a:solidFill>
                <a:latin typeface="微软雅黑" pitchFamily="34" charset="-122"/>
              </a:rPr>
              <a:t>上市公司公开资料研究</a:t>
            </a:r>
            <a:endParaRPr lang="zh-CN" altLang="en-US" sz="1400" b="1" dirty="0">
              <a:solidFill>
                <a:prstClr val="white"/>
              </a:solidFill>
              <a:latin typeface="微软雅黑" pitchFamily="34" charset="-122"/>
            </a:endParaRPr>
          </a:p>
        </p:txBody>
      </p:sp>
      <p:cxnSp>
        <p:nvCxnSpPr>
          <p:cNvPr id="14" name="直接连接符 13"/>
          <p:cNvCxnSpPr/>
          <p:nvPr userDrawn="1"/>
        </p:nvCxnSpPr>
        <p:spPr>
          <a:xfrm>
            <a:off x="431632" y="908720"/>
            <a:ext cx="831683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4027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753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61562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80160"/>
            <a:ext cx="8229600" cy="4754880"/>
          </a:xfrm>
        </p:spPr>
        <p:txBody>
          <a:bodyPr lIns="0" tIns="0" rIns="0" bIns="0"/>
          <a:lstStyle>
            <a:lvl1pPr>
              <a:spcBef>
                <a:spcPts val="100"/>
              </a:spcBef>
              <a:spcAft>
                <a:spcPts val="100"/>
              </a:spcAft>
              <a:defRPr sz="20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100"/>
              </a:spcBef>
              <a:spcAft>
                <a:spcPts val="100"/>
              </a:spcAft>
              <a:buFont typeface="Museo Sans For Dell" pitchFamily="2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spcAft>
                <a:spcPts val="100"/>
              </a:spcAft>
              <a:defRPr sz="16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100"/>
              </a:spcBef>
              <a:spcAft>
                <a:spcPts val="100"/>
              </a:spcAft>
              <a:defRPr sz="14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100"/>
              </a:spcBef>
              <a:spcAft>
                <a:spcPts val="100"/>
              </a:spcAft>
              <a:buClr>
                <a:schemeClr val="accent1"/>
              </a:buClr>
              <a:defRPr sz="12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cxnSp>
        <p:nvCxnSpPr>
          <p:cNvPr id="20" name="Straight Connector 19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pic>
        <p:nvPicPr>
          <p:cNvPr id="14" name="Picture 13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0148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淘宝封面样式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1484784"/>
            <a:ext cx="7772400" cy="1362075"/>
          </a:xfrm>
        </p:spPr>
        <p:txBody>
          <a:bodyPr anchor="b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36925"/>
            <a:ext cx="7772400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431632" y="908720"/>
            <a:ext cx="831683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4283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1811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36517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6244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3035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20229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740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2855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2971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41424"/>
            <a:ext cx="4023360" cy="4890435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41425"/>
            <a:ext cx="4023360" cy="4890434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pic>
        <p:nvPicPr>
          <p:cNvPr id="25" name="Picture 24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2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37786"/>
            <a:ext cx="4023360" cy="2888166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37786"/>
            <a:ext cx="4023360" cy="2888166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pic>
        <p:nvPicPr>
          <p:cNvPr id="25" name="Picture 24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5" y="4270916"/>
            <a:ext cx="8262938" cy="18949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2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4008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pic>
        <p:nvPicPr>
          <p:cNvPr id="16" name="Picture 15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9738" y="6431528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2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pic>
        <p:nvPicPr>
          <p:cNvPr id="16" name="Picture 15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457200"/>
            <a:ext cx="3657600" cy="3657600"/>
          </a:xfrm>
          <a:prstGeom prst="roundRect">
            <a:avLst>
              <a:gd name="adj" fmla="val 275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 anchor="t" anchorCtr="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" name="Picture 9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B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457200"/>
            <a:ext cx="3657600" cy="3657600"/>
          </a:xfrm>
          <a:prstGeom prst="roundRect">
            <a:avLst>
              <a:gd name="adj" fmla="val 275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 anchor="t" anchorCtr="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" name="Picture 9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_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457200"/>
            <a:ext cx="3657600" cy="3657600"/>
          </a:xfrm>
          <a:prstGeom prst="roundRect">
            <a:avLst>
              <a:gd name="adj" fmla="val 275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228600" tIns="228600" rIns="228600" bIns="228600" anchor="t" anchorCtr="0">
            <a:normAutofit/>
          </a:bodyPr>
          <a:lstStyle>
            <a:lvl1pPr>
              <a:defRPr sz="3200" b="0">
                <a:solidFill>
                  <a:schemeClr val="tx2"/>
                </a:solidFill>
                <a:latin typeface="Museo For Dell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" name="Picture 9" descr="dell_gray_logo.png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261562"/>
            <a:ext cx="8229600" cy="850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1280160"/>
            <a:ext cx="8229600" cy="4754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2"/>
            <a:endParaRPr lang="en-US" dirty="0" smtClean="0"/>
          </a:p>
        </p:txBody>
      </p:sp>
      <p:pic>
        <p:nvPicPr>
          <p:cNvPr id="6" name="Picture 5" descr="dell_gray_logo.png"/>
          <p:cNvPicPr>
            <a:picLocks noChangeAspect="1"/>
          </p:cNvPicPr>
          <p:nvPr/>
        </p:nvPicPr>
        <p:blipFill>
          <a:blip r:embed="rId14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91" r:id="rId4"/>
    <p:sldLayoutId id="2147483877" r:id="rId5"/>
    <p:sldLayoutId id="2147483879" r:id="rId6"/>
    <p:sldLayoutId id="2147483880" r:id="rId7"/>
    <p:sldLayoutId id="2147483881" r:id="rId8"/>
    <p:sldLayoutId id="2147483882" r:id="rId9"/>
    <p:sldLayoutId id="2147483884" r:id="rId10"/>
    <p:sldLayoutId id="2147483885" r:id="rId11"/>
    <p:sldLayoutId id="2147483897" r:id="rId12"/>
  </p:sldLayoutIdLst>
  <p:transition spd="med">
    <p:wipe dir="r"/>
  </p:transition>
  <p:timing>
    <p:tnLst>
      <p:par>
        <p:cTn id="1" dur="indefinite" restart="never" nodeType="tmRoot"/>
      </p:par>
    </p:tnLst>
  </p:timing>
  <p:hf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cap="none" baseline="0">
          <a:solidFill>
            <a:schemeClr val="accent1"/>
          </a:solidFill>
          <a:latin typeface="Museo For Dell" pitchFamily="2" charset="0"/>
          <a:ea typeface="Museo For Dell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lr>
          <a:schemeClr val="accent1"/>
        </a:buClr>
        <a:buFont typeface="Arial" pitchFamily="34" charset="0"/>
        <a:buChar char="•"/>
        <a:defRPr sz="20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23838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lr>
          <a:schemeClr val="accent1"/>
        </a:buClr>
        <a:buFont typeface="Museo Sans For Dell" pitchFamily="2" charset="0"/>
        <a:buChar char="–"/>
        <a:defRPr sz="18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lr>
          <a:schemeClr val="accent1"/>
        </a:buClr>
        <a:buFont typeface="Museo Sans For Dell" pitchFamily="2" charset="0"/>
        <a:buChar char="›"/>
        <a:defRPr sz="16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lr>
          <a:schemeClr val="accent1"/>
        </a:buClr>
        <a:buFont typeface="Museo For Dell 300" pitchFamily="50" charset="0"/>
        <a:buChar char="–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425904" y="250411"/>
            <a:ext cx="8239125" cy="850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38710" y="1215483"/>
            <a:ext cx="8239125" cy="49343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pic>
        <p:nvPicPr>
          <p:cNvPr id="5" name="Picture 4" descr="dell_white_logo.png"/>
          <p:cNvPicPr>
            <a:picLocks noChangeAspect="1"/>
          </p:cNvPicPr>
          <p:nvPr/>
        </p:nvPicPr>
        <p:blipFill>
          <a:blip r:embed="rId7" cstate="screen"/>
          <a:stretch>
            <a:fillRect/>
          </a:stretch>
        </p:blipFill>
        <p:spPr>
          <a:xfrm>
            <a:off x="8193024" y="6226683"/>
            <a:ext cx="573025" cy="573025"/>
          </a:xfrm>
          <a:prstGeom prst="rect">
            <a:avLst/>
          </a:prstGeom>
        </p:spPr>
      </p:pic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10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4501" y="6431527"/>
            <a:ext cx="260349" cy="152399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>
                <a:solidFill>
                  <a:schemeClr val="tx2"/>
                </a:solidFill>
                <a:latin typeface="Museo Sans For Dell" pitchFamily="2" charset="0"/>
              </a:defRPr>
            </a:lvl1pPr>
          </a:lstStyle>
          <a:p>
            <a:fld id="{DBD5246C-868F-410A-AE52-FE248EDADC4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</p:spPr>
      </p:cxnSp>
      <p:sp>
        <p:nvSpPr>
          <p:cNvPr id="10" name="TextBox 3"/>
          <p:cNvSpPr txBox="1"/>
          <p:nvPr/>
        </p:nvSpPr>
        <p:spPr bwMode="black">
          <a:xfrm>
            <a:off x="5350331" y="6425457"/>
            <a:ext cx="2743200" cy="153888"/>
          </a:xfrm>
          <a:prstGeom prst="rect">
            <a:avLst/>
          </a:prstGeom>
          <a:noFill/>
        </p:spPr>
        <p:txBody>
          <a:bodyPr lIns="0" tIns="0" rIns="0" bIns="0">
            <a:prstTxWarp prst="textNoShape">
              <a:avLst/>
            </a:prstTxWarp>
            <a:spAutoFit/>
          </a:bodyPr>
          <a:lstStyle/>
          <a:p>
            <a:pPr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sz="1000" dirty="0">
                <a:solidFill>
                  <a:schemeClr val="tx2"/>
                </a:solidFill>
                <a:latin typeface="Museo Sans For Dell" pitchFamily="2" charset="0"/>
              </a:rPr>
              <a:t>Global Marketing</a:t>
            </a:r>
          </a:p>
        </p:txBody>
      </p:sp>
      <p:sp>
        <p:nvSpPr>
          <p:cNvPr id="12" name="Date Placeholder 8"/>
          <p:cNvSpPr>
            <a:spLocks noGrp="1"/>
          </p:cNvSpPr>
          <p:nvPr>
            <p:ph type="dt" sz="half" idx="2"/>
          </p:nvPr>
        </p:nvSpPr>
        <p:spPr>
          <a:xfrm>
            <a:off x="1828800" y="6428232"/>
            <a:ext cx="914401" cy="1523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lang="en-US" sz="1000" kern="1200" smtClean="0">
                <a:solidFill>
                  <a:schemeClr val="tx2"/>
                </a:solidFill>
                <a:latin typeface="Museo Sans For Dell" pitchFamily="2" charset="0"/>
                <a:ea typeface="+mn-ea"/>
                <a:cs typeface="+mn-cs"/>
              </a:defRPr>
            </a:lvl1pPr>
          </a:lstStyle>
          <a:p>
            <a:fld id="{A9FA7D95-E4BA-40E3-94B2-138BB5311E46}" type="datetime1">
              <a:rPr lang="en-US" smtClean="0"/>
              <a:pPr/>
              <a:t>1/5/2018</a:t>
            </a:fld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2" r:id="rId5"/>
  </p:sldLayoutIdLst>
  <p:transition spd="med">
    <p:wipe dir="r"/>
  </p:transition>
  <p:timing>
    <p:tnLst>
      <p:par>
        <p:cTn id="1" dur="indefinite" restart="never" nodeType="tmRoot"/>
      </p:par>
    </p:tnLst>
  </p:timing>
  <p:hf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cap="none" baseline="0">
          <a:solidFill>
            <a:schemeClr val="tx2"/>
          </a:solidFill>
          <a:latin typeface="Museo For Dell" pitchFamily="2" charset="0"/>
          <a:ea typeface="Museo For Dell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lr>
          <a:schemeClr val="tx2"/>
        </a:buClr>
        <a:buFont typeface="Arial" pitchFamily="34" charset="0"/>
        <a:buChar char="•"/>
        <a:defRPr sz="2000">
          <a:solidFill>
            <a:schemeClr val="tx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23838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lr>
          <a:schemeClr val="tx2"/>
        </a:buClr>
        <a:buSzPct val="100000"/>
        <a:buFont typeface="Museo Sans For Dell" pitchFamily="2" charset="0"/>
        <a:buChar char="–"/>
        <a:defRPr sz="1800" baseline="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lr>
          <a:schemeClr val="tx2"/>
        </a:buClr>
        <a:buFont typeface="Museo Sans For Dell" pitchFamily="2" charset="0"/>
        <a:buChar char="›"/>
        <a:defRPr sz="160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980728"/>
            <a:ext cx="8229600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4879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cs typeface="Arial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cs typeface="Arial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48798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cs typeface="Arial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4879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Verdana"/>
                <a:cs typeface="Arial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Verdana"/>
              <a:cs typeface="Arial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431632" y="908720"/>
            <a:ext cx="8316832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742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spcBef>
          <a:spcPct val="200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spcBef>
          <a:spcPct val="20000"/>
        </a:spcBef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3.png"/><Relationship Id="rId5" Type="http://schemas.openxmlformats.org/officeDocument/2006/relationships/image" Target="../media/image32.emf"/><Relationship Id="rId4" Type="http://schemas.openxmlformats.org/officeDocument/2006/relationships/oleObject" Target="../embeddings/oleObject1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5.png"/><Relationship Id="rId5" Type="http://schemas.openxmlformats.org/officeDocument/2006/relationships/image" Target="../media/image34.emf"/><Relationship Id="rId4" Type="http://schemas.openxmlformats.org/officeDocument/2006/relationships/oleObject" Target="../embeddings/oleObject2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7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31.pn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9" Type="http://schemas.openxmlformats.org/officeDocument/2006/relationships/image" Target="../media/image4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articles.economictimes.indiatimes.com/2013-04-01/news/38189328_1_indian-markets-investment-cycle-emerging-markets" TargetMode="External"/><Relationship Id="rId2" Type="http://schemas.openxmlformats.org/officeDocument/2006/relationships/hyperlink" Target="http://www.globalsherpa.org/bric-countries-bric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is.jrc.ec.europa.eu/pages/documents/CS87_Feat_SIMON_et_al.pdf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valle.taobao.com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relooney.fatcow.com/00_New_2733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looney.fatcow.com/00_New_2733.pdf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7199" y="2679490"/>
            <a:ext cx="6555442" cy="100668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BRIC Power</a:t>
            </a:r>
            <a:br>
              <a:rPr lang="en-US" dirty="0" smtClean="0"/>
            </a:br>
            <a:r>
              <a:rPr lang="en-US" sz="2400" dirty="0" smtClean="0"/>
              <a:t>Emerging Countries: Brazil, Russia, India, China and Dell Strategy</a:t>
            </a: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Peter Macejka, Alexandra </a:t>
            </a:r>
            <a:r>
              <a:rPr lang="en-US" dirty="0" err="1" smtClean="0"/>
              <a:t>Vančová</a:t>
            </a:r>
            <a:endParaRPr lang="en-US" dirty="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 bwMode="auto">
          <a:xfrm>
            <a:off x="5791201" y="4114800"/>
            <a:ext cx="2442881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173038" indent="-173038" algn="r" eaLnBrk="0" hangingPunct="0">
              <a:lnSpc>
                <a:spcPct val="95000"/>
              </a:lnSpc>
              <a:spcBef>
                <a:spcPct val="30000"/>
              </a:spcBef>
              <a:buClr>
                <a:schemeClr val="accent1"/>
              </a:buClr>
              <a:defRPr/>
            </a:pPr>
            <a:endParaRPr lang="en-US" sz="1400" kern="0" dirty="0" smtClean="0"/>
          </a:p>
        </p:txBody>
      </p:sp>
    </p:spTree>
    <p:extLst>
      <p:ext uri="{BB962C8B-B14F-4D97-AF65-F5344CB8AC3E}">
        <p14:creationId xmlns:p14="http://schemas.microsoft.com/office/powerpoint/2010/main" val="64794155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BRIC Countries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19747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755" y="0"/>
            <a:ext cx="2524125" cy="176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720" y="2841698"/>
            <a:ext cx="6289038" cy="3308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BRIC?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75920" y="1318906"/>
            <a:ext cx="81584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latin typeface="+mn-lt"/>
              </a:rPr>
              <a:t>BRIC - Brazil</a:t>
            </a:r>
            <a:r>
              <a:rPr lang="en-US" sz="1800" b="1" dirty="0">
                <a:latin typeface="+mn-lt"/>
              </a:rPr>
              <a:t>, Russia, India and </a:t>
            </a:r>
            <a:r>
              <a:rPr lang="en-US" sz="1800" b="1" dirty="0" smtClean="0">
                <a:latin typeface="+mn-lt"/>
              </a:rPr>
              <a:t>China</a:t>
            </a:r>
            <a:r>
              <a:rPr lang="en-US" sz="1800" dirty="0" smtClean="0">
                <a:latin typeface="+mn-lt"/>
              </a:rPr>
              <a:t>. </a:t>
            </a:r>
          </a:p>
          <a:p>
            <a:r>
              <a:rPr lang="en-US" sz="1800" dirty="0" smtClean="0">
                <a:latin typeface="+mn-lt"/>
              </a:rPr>
              <a:t>The term </a:t>
            </a:r>
            <a:r>
              <a:rPr lang="en-US" sz="1800" dirty="0">
                <a:latin typeface="+mn-lt"/>
              </a:rPr>
              <a:t>was </a:t>
            </a:r>
            <a:r>
              <a:rPr lang="en-US" sz="1800" dirty="0" smtClean="0">
                <a:latin typeface="+mn-lt"/>
              </a:rPr>
              <a:t>coined </a:t>
            </a:r>
            <a:r>
              <a:rPr lang="en-US" sz="1800" dirty="0">
                <a:latin typeface="+mn-lt"/>
              </a:rPr>
              <a:t>by Jim </a:t>
            </a:r>
            <a:r>
              <a:rPr lang="en-US" sz="1800" dirty="0" smtClean="0">
                <a:latin typeface="+mn-lt"/>
              </a:rPr>
              <a:t>O'Neill of Goldman Sachs </a:t>
            </a:r>
            <a:r>
              <a:rPr lang="en-US" sz="1800" dirty="0">
                <a:latin typeface="+mn-lt"/>
              </a:rPr>
              <a:t>in a 2001 paper entitled "Building Better Global Economic BRICs</a:t>
            </a:r>
            <a:r>
              <a:rPr lang="en-US" sz="1800" dirty="0" smtClean="0">
                <a:latin typeface="+mn-lt"/>
              </a:rPr>
              <a:t>". It was then prominently used in </a:t>
            </a:r>
            <a:r>
              <a:rPr lang="en-US" sz="1800" dirty="0">
                <a:latin typeface="+mn-lt"/>
              </a:rPr>
              <a:t>a Goldman Sachs report from 2003, which speculated that by 2050 these four economies would be wealthier than most of the current major economic powers.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3840" y="3386571"/>
            <a:ext cx="3322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latin typeface="+mn-lt"/>
              </a:rPr>
              <a:t>Over 25% of the world’s land </a:t>
            </a:r>
            <a:r>
              <a:rPr lang="en-US" sz="2000" b="1" i="1" dirty="0" smtClean="0">
                <a:latin typeface="+mn-lt"/>
              </a:rPr>
              <a:t>coverage</a:t>
            </a:r>
            <a:endParaRPr lang="en-US" sz="2000" b="1" i="1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8858" y="4682504"/>
            <a:ext cx="3119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solidFill>
                  <a:schemeClr val="bg2"/>
                </a:solidFill>
                <a:latin typeface="+mn-lt"/>
              </a:rPr>
              <a:t>40</a:t>
            </a:r>
            <a:r>
              <a:rPr lang="en-US" sz="2000" b="1" i="1" dirty="0">
                <a:solidFill>
                  <a:schemeClr val="bg2"/>
                </a:solidFill>
                <a:latin typeface="+mn-lt"/>
              </a:rPr>
              <a:t>% of the world’s </a:t>
            </a:r>
            <a:r>
              <a:rPr lang="en-US" sz="2000" b="1" i="1" dirty="0" smtClean="0">
                <a:solidFill>
                  <a:schemeClr val="bg2"/>
                </a:solidFill>
                <a:latin typeface="+mn-lt"/>
              </a:rPr>
              <a:t>population</a:t>
            </a:r>
            <a:endParaRPr lang="en-US" sz="2000" b="1" i="1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41456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of BRIC Countries</a:t>
            </a:r>
            <a:endParaRPr lang="en-US" dirty="0"/>
          </a:p>
        </p:txBody>
      </p:sp>
      <p:pic>
        <p:nvPicPr>
          <p:cNvPr id="1946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4" y="2009775"/>
            <a:ext cx="7639050" cy="347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52474" y="5884985"/>
            <a:ext cx="63933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+mn-lt"/>
              </a:rPr>
              <a:t>Sources: www.globalsherpa.org,  IDC, World data Bank, IMF, UNDP Human Development Report</a:t>
            </a:r>
            <a:endParaRPr lang="en-US" sz="900" dirty="0">
              <a:latin typeface="+mn-lt"/>
            </a:endParaRP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165" y="1163955"/>
            <a:ext cx="4785359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8320404" y="1087120"/>
            <a:ext cx="182244" cy="20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42389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     Structure of IT market in BRIC countries</a:t>
            </a:r>
            <a:endParaRPr lang="en-GB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395" y="675965"/>
            <a:ext cx="5367281" cy="2996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871" y="3753297"/>
            <a:ext cx="5344228" cy="3011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447040" y="5814646"/>
            <a:ext cx="8893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+mn-lt"/>
              </a:rPr>
              <a:t>Source: IDC</a:t>
            </a:r>
            <a:endParaRPr lang="en-US" sz="900" dirty="0">
              <a:latin typeface="+mn-lt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22247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08" y="5024361"/>
            <a:ext cx="8258175" cy="960120"/>
          </a:xfrm>
        </p:spPr>
        <p:txBody>
          <a:bodyPr/>
          <a:lstStyle/>
          <a:p>
            <a:pPr algn="ctr"/>
            <a:r>
              <a:rPr lang="en-US" dirty="0" smtClean="0"/>
              <a:t>Dell in BRIC Countries</a:t>
            </a:r>
            <a:endParaRPr lang="en-US" dirty="0"/>
          </a:p>
        </p:txBody>
      </p:sp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884" y="1078514"/>
            <a:ext cx="4848225" cy="35242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6353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Dell in BRIC Countries: </a:t>
            </a:r>
            <a:br>
              <a:rPr lang="en-US" dirty="0" smtClean="0"/>
            </a:br>
            <a:r>
              <a:rPr lang="en-US" dirty="0" smtClean="0"/>
              <a:t>Brazil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5653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550" y="0"/>
            <a:ext cx="2457450" cy="168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Brazil – IT Market Overview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738" y="2760784"/>
            <a:ext cx="4505325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74320" y="814365"/>
            <a:ext cx="8206423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Relatively high share of direct business (LE 50%, Public 20%, CSMB 10%)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Two large national retailers dominate the retail channel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B2B distributors – two tiers, 10 major distributors and fragmented re-sellers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Tax credits for local production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Highest Consumer segment share from BRIC countries – 61%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Strong local IT vendor Positivo - #1 in Consumer segment</a:t>
            </a:r>
            <a:endParaRPr lang="en-US" sz="1600" noProof="1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7040" y="5841265"/>
            <a:ext cx="8893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+mn-lt"/>
              </a:rPr>
              <a:t>Source: IDC</a:t>
            </a:r>
            <a:endParaRPr lang="en-US" sz="900" dirty="0">
              <a:latin typeface="+mn-lt"/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1" y="3028599"/>
            <a:ext cx="4586287" cy="2822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3910344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Brazil – Dell Approach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6719" y="1107440"/>
            <a:ext cx="820642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Initial Foundation 1999 - 2005</a:t>
            </a:r>
          </a:p>
          <a:p>
            <a:pPr marL="285750" indent="-285750">
              <a:spcAft>
                <a:spcPts val="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Invested in local production facility ahead of competition (1999)</a:t>
            </a:r>
          </a:p>
          <a:p>
            <a:pPr marL="742950" lvl="1" indent="-285750">
              <a:spcAft>
                <a:spcPts val="0"/>
              </a:spcAft>
              <a:buFont typeface="Courier New" pitchFamily="49" charset="0"/>
              <a:buChar char="o"/>
            </a:pPr>
            <a:r>
              <a:rPr lang="en-US" sz="1600" noProof="1">
                <a:latin typeface="+mn-lt"/>
              </a:rPr>
              <a:t>t</a:t>
            </a:r>
            <a:r>
              <a:rPr lang="en-US" sz="1600" noProof="1" smtClean="0">
                <a:latin typeface="+mn-lt"/>
              </a:rPr>
              <a:t>ax/duty cost advantage</a:t>
            </a:r>
          </a:p>
          <a:p>
            <a:pPr marL="285750" indent="-285750">
              <a:spcAft>
                <a:spcPts val="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First to establish a large-scale direct model</a:t>
            </a:r>
          </a:p>
          <a:p>
            <a:pPr marL="742950" lvl="1" indent="-285750">
              <a:spcAft>
                <a:spcPts val="0"/>
              </a:spcAft>
              <a:buFont typeface="Courier New" pitchFamily="49" charset="0"/>
              <a:buChar char="o"/>
            </a:pPr>
            <a:r>
              <a:rPr lang="en-US" sz="1600" noProof="1" smtClean="0">
                <a:latin typeface="+mn-lt"/>
              </a:rPr>
              <a:t>generated tax advantage (avoid 10% transactional taxes)</a:t>
            </a:r>
          </a:p>
          <a:p>
            <a:pPr marL="285750" indent="-285750">
              <a:spcAft>
                <a:spcPts val="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Directly targeted foreign multi-national companies to establish on the market</a:t>
            </a:r>
          </a:p>
          <a:p>
            <a:pPr marL="742950" lvl="1" indent="-285750">
              <a:spcAft>
                <a:spcPts val="0"/>
              </a:spcAft>
              <a:buFont typeface="Courier New" pitchFamily="49" charset="0"/>
              <a:buChar char="o"/>
            </a:pPr>
            <a:r>
              <a:rPr lang="en-US" sz="1600" noProof="1" smtClean="0">
                <a:latin typeface="+mn-lt"/>
              </a:rPr>
              <a:t>first gained access with Servers, then high-price band PC’s with strong support proposition</a:t>
            </a:r>
          </a:p>
          <a:p>
            <a:pPr marL="285750" indent="-285750">
              <a:spcAft>
                <a:spcPts val="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Outcompeted on support and service</a:t>
            </a:r>
          </a:p>
          <a:p>
            <a:pPr marL="742950" lvl="1" indent="-285750">
              <a:spcAft>
                <a:spcPts val="0"/>
              </a:spcAft>
              <a:buFont typeface="Courier New" pitchFamily="49" charset="0"/>
              <a:buChar char="o"/>
            </a:pPr>
            <a:r>
              <a:rPr lang="en-US" sz="1600" noProof="1" smtClean="0">
                <a:latin typeface="+mn-lt"/>
              </a:rPr>
              <a:t>first to offer business customers on-site and next business day support across the entire </a:t>
            </a:r>
            <a:br>
              <a:rPr lang="en-US" sz="1600" noProof="1" smtClean="0">
                <a:latin typeface="+mn-lt"/>
              </a:rPr>
            </a:br>
            <a:r>
              <a:rPr lang="en-US" sz="1600" noProof="1" smtClean="0">
                <a:latin typeface="+mn-lt"/>
              </a:rPr>
              <a:t>re-seller base</a:t>
            </a:r>
          </a:p>
          <a:p>
            <a:pPr marL="285750" indent="-285750">
              <a:spcAft>
                <a:spcPts val="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Focus on cities in business-heavy South / South-East (50% population / 75% GDP) </a:t>
            </a:r>
          </a:p>
          <a:p>
            <a:pPr marL="285750" indent="-285750">
              <a:spcAft>
                <a:spcPts val="0"/>
              </a:spcAft>
              <a:buFont typeface="Arial" pitchFamily="34" charset="0"/>
              <a:buChar char="•"/>
            </a:pPr>
            <a:endParaRPr lang="en-US" sz="1600" noProof="1"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Investment For Growth 2005 - 2009</a:t>
            </a:r>
          </a:p>
          <a:p>
            <a:pPr marL="285750" indent="-285750">
              <a:spcAft>
                <a:spcPts val="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New factory built in 2007</a:t>
            </a:r>
          </a:p>
          <a:p>
            <a:pPr marL="285750" indent="-285750">
              <a:spcAft>
                <a:spcPts val="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Shift to grow SMB segment (both Client and Servers, in Client focus on high and mid price bands)</a:t>
            </a:r>
          </a:p>
          <a:p>
            <a:pPr marL="285750" indent="-285750">
              <a:spcAft>
                <a:spcPts val="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Increased use of Channel partners to grow Public, local enterprises and SMB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550" y="0"/>
            <a:ext cx="2457450" cy="168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54316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351" y="4247586"/>
            <a:ext cx="658017" cy="631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Brazil – Dell Approach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6719" y="1107440"/>
            <a:ext cx="8206423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Further Expansion 2009 </a:t>
            </a:r>
            <a:r>
              <a:rPr lang="en-US" sz="2000" noProof="1" smtClean="0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– 2011</a:t>
            </a: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Push in Consumer segment via direct model</a:t>
            </a: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Geographical expansion to North / North-East</a:t>
            </a: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Increase of Services attach rate, esp. in Large Enterprise segment</a:t>
            </a: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Focus on mid-range Storage</a:t>
            </a:r>
          </a:p>
          <a:p>
            <a:pPr>
              <a:spcAft>
                <a:spcPts val="1200"/>
              </a:spcAft>
            </a:pPr>
            <a:endParaRPr lang="en-US" sz="1600" noProof="1" smtClean="0">
              <a:solidFill>
                <a:srgbClr val="DC5034"/>
              </a:solidFill>
              <a:latin typeface="+mn-lt"/>
            </a:endParaRPr>
          </a:p>
          <a:p>
            <a:pPr>
              <a:spcAft>
                <a:spcPts val="120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Results of Dell </a:t>
            </a:r>
            <a:r>
              <a:rPr lang="en-US" sz="2000" noProof="1" smtClean="0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Approach</a:t>
            </a: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Maintaining # 1 in Public/Enterprise PC business, both Desktops and Notebooks</a:t>
            </a: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Number 1 in Servers since FY07 to FY 11 &gt;30% market share</a:t>
            </a:r>
            <a:endParaRPr lang="en-US" sz="1600" noProof="1">
              <a:solidFill>
                <a:schemeClr val="bg2"/>
              </a:solidFill>
              <a:latin typeface="+mn-lt"/>
            </a:endParaRP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Large opportunity for growth in Consumer segment (61% of market), Dell #4 in NB &amp; #11 in DT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133" y="3750158"/>
            <a:ext cx="658017" cy="631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550" y="0"/>
            <a:ext cx="2457450" cy="168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877" y="5060905"/>
            <a:ext cx="1138398" cy="82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00857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Dell in BRIC Countries: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China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66167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About presenters</a:t>
            </a:r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132088" y="934708"/>
            <a:ext cx="4449437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7013" lvl="0" indent="-227013" algn="just">
              <a:tabLst>
                <a:tab pos="685800" algn="l"/>
              </a:tabLst>
            </a:pPr>
            <a:r>
              <a:rPr lang="en-US" dirty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Peter</a:t>
            </a:r>
          </a:p>
          <a:p>
            <a:pPr marL="227013" lvl="0" indent="-227013" algn="just">
              <a:tabLst>
                <a:tab pos="685800" algn="l"/>
              </a:tabLst>
            </a:pPr>
            <a:r>
              <a:rPr lang="en-US" dirty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Macejka</a:t>
            </a: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dirty="0">
              <a:solidFill>
                <a:schemeClr val="bg1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dirty="0" smtClean="0">
              <a:solidFill>
                <a:schemeClr val="bg1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dirty="0">
              <a:solidFill>
                <a:schemeClr val="bg1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dirty="0">
              <a:solidFill>
                <a:schemeClr val="bg1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 smtClean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Education</a:t>
            </a:r>
            <a:r>
              <a:rPr lang="en-US" sz="1600" dirty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:</a:t>
            </a: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Masters in Trade &amp; Marketing </a:t>
            </a: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University of Economics Bratislava</a:t>
            </a: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dirty="0" smtClean="0">
              <a:solidFill>
                <a:schemeClr val="bg1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dirty="0">
              <a:solidFill>
                <a:schemeClr val="bg1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Work experience Dell:</a:t>
            </a:r>
          </a:p>
          <a:p>
            <a:pPr marL="227013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Emerging Distribution Finance Director (1 </a:t>
            </a:r>
            <a:r>
              <a:rPr lang="en-US" sz="1600" dirty="0" err="1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Yr</a:t>
            </a: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)</a:t>
            </a:r>
          </a:p>
          <a:p>
            <a:pPr marL="227013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Emerging Commercial FP&amp;A Manager (3.5Yrs)</a:t>
            </a:r>
          </a:p>
          <a:p>
            <a:pPr marL="227013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Finance Consultant (0.5 </a:t>
            </a:r>
            <a:r>
              <a:rPr lang="en-US" sz="1600" dirty="0" err="1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Yrs</a:t>
            </a: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)</a:t>
            </a:r>
          </a:p>
          <a:p>
            <a:pPr marL="227013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Project Manager (1.5 </a:t>
            </a:r>
            <a:r>
              <a:rPr lang="en-US" sz="1600" dirty="0" err="1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Yrs</a:t>
            </a: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)</a:t>
            </a:r>
          </a:p>
          <a:p>
            <a:pPr marL="227013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Servicing Pricing Lead (1.5 </a:t>
            </a:r>
            <a:r>
              <a:rPr lang="en-US" sz="1600" dirty="0" err="1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Yr</a:t>
            </a:r>
            <a:r>
              <a:rPr lang="en-US" sz="1600" dirty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581525" y="932688"/>
            <a:ext cx="4414693" cy="516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7013" lvl="0" indent="-227013" algn="just">
              <a:tabLst>
                <a:tab pos="685800" algn="l"/>
              </a:tabLst>
            </a:pPr>
            <a:r>
              <a:rPr lang="en-US" dirty="0" smtClean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Alexandra</a:t>
            </a:r>
            <a:endParaRPr lang="sk-SK" dirty="0" smtClean="0">
              <a:solidFill>
                <a:schemeClr val="bg1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tabLst>
                <a:tab pos="685800" algn="l"/>
              </a:tabLst>
            </a:pPr>
            <a:r>
              <a:rPr lang="en-US" dirty="0" smtClean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Van</a:t>
            </a:r>
            <a:r>
              <a:rPr lang="sk-SK" dirty="0" smtClean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čová</a:t>
            </a:r>
            <a:endParaRPr lang="en-US" dirty="0" smtClean="0">
              <a:solidFill>
                <a:schemeClr val="bg1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b="1" dirty="0" smtClean="0">
              <a:solidFill>
                <a:srgbClr val="0066FF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b="1" dirty="0">
              <a:solidFill>
                <a:srgbClr val="0066FF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b="1" dirty="0" smtClean="0">
              <a:solidFill>
                <a:srgbClr val="0066FF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b="1" dirty="0">
              <a:solidFill>
                <a:srgbClr val="0066FF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 smtClean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Education</a:t>
            </a:r>
            <a:r>
              <a:rPr lang="en-US" sz="1600" b="1" dirty="0" smtClean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:</a:t>
            </a:r>
          </a:p>
          <a:p>
            <a:pPr marL="227013" indent="-227013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 smtClean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Masters in M</a:t>
            </a:r>
            <a:r>
              <a:rPr lang="sk-SK" sz="1600" dirty="0" smtClean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aths</a:t>
            </a:r>
            <a:r>
              <a:rPr lang="en-GB" sz="1600" dirty="0" smtClean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 &amp; </a:t>
            </a:r>
            <a:r>
              <a:rPr lang="en-GB" sz="1600" dirty="0" err="1" smtClean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Mgmt</a:t>
            </a:r>
            <a:r>
              <a:rPr lang="en-US" sz="1600" dirty="0" smtClean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, Comenius University,  </a:t>
            </a:r>
            <a:r>
              <a:rPr lang="sk-SK" sz="1600" dirty="0" smtClean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200</a:t>
            </a:r>
            <a:r>
              <a:rPr lang="en-GB" sz="1600" dirty="0" smtClean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2</a:t>
            </a:r>
          </a:p>
          <a:p>
            <a:pPr marL="227013" indent="-227013">
              <a:lnSpc>
                <a:spcPct val="110000"/>
              </a:lnSpc>
              <a:tabLst>
                <a:tab pos="685800" algn="l"/>
              </a:tabLst>
            </a:pPr>
            <a:r>
              <a:rPr lang="en-GB" sz="1600" dirty="0" smtClean="0"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PhD in Mathematics, Comenius University</a:t>
            </a:r>
            <a:endParaRPr lang="en-US" sz="1600" dirty="0"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endParaRPr lang="en-US" sz="1600" b="1" dirty="0">
              <a:solidFill>
                <a:srgbClr val="0066FF"/>
              </a:solidFill>
              <a:latin typeface="Museo For Dell" pitchFamily="2" charset="0"/>
              <a:ea typeface="MS Mincho" pitchFamily="49" charset="-128"/>
              <a:cs typeface="Times New Roman" pitchFamily="18" charset="0"/>
            </a:endParaRPr>
          </a:p>
          <a:p>
            <a:pPr marL="227013" lvl="0" indent="-227013" algn="just">
              <a:lnSpc>
                <a:spcPct val="110000"/>
              </a:lnSpc>
              <a:tabLst>
                <a:tab pos="685800" algn="l"/>
              </a:tabLst>
            </a:pPr>
            <a:r>
              <a:rPr lang="en-US" sz="1600" dirty="0" smtClean="0">
                <a:solidFill>
                  <a:schemeClr val="bg1"/>
                </a:solidFill>
                <a:latin typeface="Museo For Dell" pitchFamily="2" charset="0"/>
                <a:ea typeface="MS Mincho" pitchFamily="49" charset="-128"/>
                <a:cs typeface="Times New Roman" pitchFamily="18" charset="0"/>
              </a:rPr>
              <a:t>Work experience Dell:</a:t>
            </a:r>
          </a:p>
          <a:p>
            <a:pPr eaLnBrk="0" hangingPunct="0">
              <a:lnSpc>
                <a:spcPct val="110000"/>
              </a:lnSpc>
              <a:spcAft>
                <a:spcPts val="0"/>
              </a:spcAft>
              <a:tabLst>
                <a:tab pos="685800" algn="l"/>
              </a:tabLst>
            </a:pPr>
            <a:r>
              <a:rPr lang="en-US" sz="1600" dirty="0" smtClean="0">
                <a:latin typeface="Museo For Dell" pitchFamily="2" charset="0"/>
              </a:rPr>
              <a:t>Services FP&amp;A manager (0.25 </a:t>
            </a:r>
            <a:r>
              <a:rPr lang="en-US" sz="1600" dirty="0" err="1" smtClean="0">
                <a:latin typeface="Museo For Dell" pitchFamily="2" charset="0"/>
              </a:rPr>
              <a:t>Yr</a:t>
            </a:r>
            <a:r>
              <a:rPr lang="en-US" sz="1600" dirty="0" smtClean="0">
                <a:latin typeface="Museo For Dell" pitchFamily="2" charset="0"/>
              </a:rPr>
              <a:t>)</a:t>
            </a:r>
          </a:p>
          <a:p>
            <a:pPr eaLnBrk="0" hangingPunct="0">
              <a:lnSpc>
                <a:spcPct val="110000"/>
              </a:lnSpc>
              <a:spcAft>
                <a:spcPts val="0"/>
              </a:spcAft>
              <a:tabLst>
                <a:tab pos="685800" algn="l"/>
              </a:tabLst>
            </a:pPr>
            <a:r>
              <a:rPr lang="en-US" sz="1600" dirty="0" smtClean="0">
                <a:latin typeface="Museo For Dell" pitchFamily="2" charset="0"/>
              </a:rPr>
              <a:t>MLP </a:t>
            </a:r>
            <a:r>
              <a:rPr lang="en-US" sz="1600" dirty="0">
                <a:latin typeface="Museo For Dell" pitchFamily="2" charset="0"/>
              </a:rPr>
              <a:t>Western </a:t>
            </a:r>
            <a:r>
              <a:rPr lang="en-US" sz="1600" dirty="0" smtClean="0">
                <a:latin typeface="Museo For Dell" pitchFamily="2" charset="0"/>
              </a:rPr>
              <a:t>FP&amp;A team </a:t>
            </a:r>
            <a:r>
              <a:rPr lang="en-US" sz="1600" dirty="0">
                <a:latin typeface="Museo For Dell" pitchFamily="2" charset="0"/>
              </a:rPr>
              <a:t>member </a:t>
            </a:r>
            <a:r>
              <a:rPr lang="en-US" sz="1600" dirty="0" smtClean="0">
                <a:latin typeface="Museo For Dell" pitchFamily="2" charset="0"/>
              </a:rPr>
              <a:t>(0.75 </a:t>
            </a:r>
            <a:r>
              <a:rPr lang="en-US" sz="1600" dirty="0" err="1" smtClean="0">
                <a:latin typeface="Museo For Dell" pitchFamily="2" charset="0"/>
              </a:rPr>
              <a:t>Yr</a:t>
            </a:r>
            <a:r>
              <a:rPr lang="en-US" sz="1600" dirty="0" smtClean="0">
                <a:latin typeface="Museo For Dell" pitchFamily="2" charset="0"/>
              </a:rPr>
              <a:t>)</a:t>
            </a:r>
            <a:endParaRPr lang="en-US" sz="1600" dirty="0">
              <a:latin typeface="Museo For Dell" pitchFamily="2" charset="0"/>
            </a:endParaRPr>
          </a:p>
          <a:p>
            <a:pPr lvl="0" eaLnBrk="0" hangingPunct="0">
              <a:lnSpc>
                <a:spcPct val="110000"/>
              </a:lnSpc>
              <a:spcAft>
                <a:spcPts val="0"/>
              </a:spcAft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</a:rPr>
              <a:t>PLE EMEA RUM Forecast </a:t>
            </a:r>
            <a:r>
              <a:rPr lang="en-US" sz="1600" dirty="0" smtClean="0">
                <a:latin typeface="Museo For Dell" pitchFamily="2" charset="0"/>
              </a:rPr>
              <a:t>Coordinator (1 </a:t>
            </a:r>
            <a:r>
              <a:rPr lang="en-US" sz="1600" dirty="0" err="1" smtClean="0">
                <a:latin typeface="Museo For Dell" pitchFamily="2" charset="0"/>
              </a:rPr>
              <a:t>Yr</a:t>
            </a:r>
            <a:r>
              <a:rPr lang="en-US" sz="1600" dirty="0" smtClean="0">
                <a:latin typeface="Museo For Dell" pitchFamily="2" charset="0"/>
              </a:rPr>
              <a:t>)</a:t>
            </a:r>
            <a:endParaRPr lang="en-US" sz="1600" dirty="0">
              <a:latin typeface="Museo For Dell" pitchFamily="2" charset="0"/>
            </a:endParaRPr>
          </a:p>
          <a:p>
            <a:pPr lvl="0" eaLnBrk="0" hangingPunct="0">
              <a:lnSpc>
                <a:spcPct val="110000"/>
              </a:lnSpc>
              <a:spcAft>
                <a:spcPts val="0"/>
              </a:spcAft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</a:rPr>
              <a:t>LE EMEA OPEX </a:t>
            </a:r>
            <a:r>
              <a:rPr lang="en-US" sz="1600" dirty="0" smtClean="0">
                <a:latin typeface="Museo For Dell" pitchFamily="2" charset="0"/>
              </a:rPr>
              <a:t>controlling (0.75 </a:t>
            </a:r>
            <a:r>
              <a:rPr lang="en-US" sz="1600" dirty="0" err="1" smtClean="0">
                <a:latin typeface="Museo For Dell" pitchFamily="2" charset="0"/>
              </a:rPr>
              <a:t>Yr</a:t>
            </a:r>
            <a:r>
              <a:rPr lang="en-US" sz="1600" dirty="0" smtClean="0">
                <a:latin typeface="Museo For Dell" pitchFamily="2" charset="0"/>
              </a:rPr>
              <a:t>)</a:t>
            </a:r>
            <a:endParaRPr lang="en-US" sz="1600" dirty="0">
              <a:latin typeface="Museo For Dell" pitchFamily="2" charset="0"/>
            </a:endParaRPr>
          </a:p>
          <a:p>
            <a:pPr lvl="0" eaLnBrk="0" hangingPunct="0">
              <a:lnSpc>
                <a:spcPct val="110000"/>
              </a:lnSpc>
              <a:spcAft>
                <a:spcPts val="0"/>
              </a:spcAft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</a:rPr>
              <a:t>EMEA </a:t>
            </a:r>
            <a:r>
              <a:rPr lang="en-US" sz="1600" dirty="0" smtClean="0">
                <a:latin typeface="Museo For Dell" pitchFamily="2" charset="0"/>
              </a:rPr>
              <a:t>Fin </a:t>
            </a:r>
            <a:r>
              <a:rPr lang="en-US" sz="1600" dirty="0">
                <a:latin typeface="Museo For Dell" pitchFamily="2" charset="0"/>
              </a:rPr>
              <a:t>Systems Training </a:t>
            </a:r>
            <a:r>
              <a:rPr lang="en-US" sz="1600" dirty="0" smtClean="0">
                <a:latin typeface="Museo For Dell" pitchFamily="2" charset="0"/>
              </a:rPr>
              <a:t>Coordinator (1Yr)</a:t>
            </a:r>
            <a:endParaRPr lang="en-US" sz="1600" dirty="0">
              <a:latin typeface="Museo For Dell" pitchFamily="2" charset="0"/>
            </a:endParaRPr>
          </a:p>
          <a:p>
            <a:pPr lvl="0" eaLnBrk="0" hangingPunct="0">
              <a:lnSpc>
                <a:spcPct val="110000"/>
              </a:lnSpc>
              <a:spcAft>
                <a:spcPts val="0"/>
              </a:spcAft>
              <a:tabLst>
                <a:tab pos="685800" algn="l"/>
              </a:tabLst>
            </a:pPr>
            <a:r>
              <a:rPr lang="en-US" sz="1600" dirty="0">
                <a:latin typeface="Museo For Dell" pitchFamily="2" charset="0"/>
              </a:rPr>
              <a:t>OPEX controlling  - Central OPEX </a:t>
            </a:r>
            <a:r>
              <a:rPr lang="en-US" sz="1600" dirty="0" smtClean="0">
                <a:latin typeface="Museo For Dell" pitchFamily="2" charset="0"/>
              </a:rPr>
              <a:t>team (2 </a:t>
            </a:r>
            <a:r>
              <a:rPr lang="en-US" sz="1600" dirty="0" err="1" smtClean="0">
                <a:latin typeface="Museo For Dell" pitchFamily="2" charset="0"/>
              </a:rPr>
              <a:t>Yr</a:t>
            </a:r>
            <a:r>
              <a:rPr lang="en-US" sz="1600" dirty="0" smtClean="0">
                <a:latin typeface="Museo For Dell" pitchFamily="2" charset="0"/>
              </a:rPr>
              <a:t>)</a:t>
            </a:r>
            <a:endParaRPr lang="en-US" sz="1600" dirty="0">
              <a:latin typeface="Museo For Dell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909" y="652806"/>
            <a:ext cx="1259015" cy="18903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102" y="652806"/>
            <a:ext cx="1478280" cy="1928975"/>
          </a:xfrm>
          <a:prstGeom prst="rect">
            <a:avLst/>
          </a:prstGeom>
        </p:spPr>
      </p:pic>
      <p:sp>
        <p:nvSpPr>
          <p:cNvPr id="1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70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923" y="44390"/>
            <a:ext cx="2438400" cy="164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China – IT Market Overview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6719" y="1107440"/>
            <a:ext cx="82064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Relatively low share of direct business (LE 20%, Public 10%, CSMB 10%)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Fragmented retailers – large retailers control only ~ 20% of retail channel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>
                <a:latin typeface="+mn-lt"/>
              </a:rPr>
              <a:t>B2B d</a:t>
            </a:r>
            <a:r>
              <a:rPr lang="en-US" sz="1600" dirty="0" smtClean="0">
                <a:latin typeface="+mn-lt"/>
              </a:rPr>
              <a:t>istributors – consolidated, two tiers with only 2 major distributors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Tax incentives for local production, import duties on commodities (~ 12%)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PC market dominated by Lenovo, in all customer segments</a:t>
            </a:r>
            <a:endParaRPr lang="en-US" sz="1600" dirty="0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3932" y="5899134"/>
            <a:ext cx="8893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+mn-lt"/>
              </a:rPr>
              <a:t>Source: IDC</a:t>
            </a:r>
            <a:endParaRPr lang="en-US" sz="900" dirty="0"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331" y="2703935"/>
            <a:ext cx="4485715" cy="3380953"/>
          </a:xfrm>
          <a:prstGeom prst="rect">
            <a:avLst/>
          </a:prstGeom>
        </p:spPr>
      </p:pic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96" y="2849679"/>
            <a:ext cx="4552950" cy="304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655669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China – Dell Approach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6717" y="873760"/>
            <a:ext cx="8206423" cy="5299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Initial Foundation 1999 - 2003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Built local manufacturing in 1998, matching competitors</a:t>
            </a:r>
          </a:p>
          <a:p>
            <a:pPr marL="742950" lvl="1" indent="-285750">
              <a:buFont typeface="Courier New" pitchFamily="49" charset="0"/>
              <a:buChar char="o"/>
            </a:pPr>
            <a:r>
              <a:rPr lang="en-US" sz="1600" noProof="1">
                <a:latin typeface="+mn-lt"/>
              </a:rPr>
              <a:t>t</a:t>
            </a:r>
            <a:r>
              <a:rPr lang="en-US" sz="1600" noProof="1" smtClean="0">
                <a:latin typeface="+mn-lt"/>
              </a:rPr>
              <a:t>ax/duty cost advantage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Direct model acted as an enabler of success</a:t>
            </a:r>
          </a:p>
          <a:p>
            <a:pPr marL="742950" lvl="1" indent="-285750">
              <a:buFont typeface="Courier New" pitchFamily="49" charset="0"/>
              <a:buChar char="o"/>
            </a:pPr>
            <a:r>
              <a:rPr lang="en-US" sz="1600" noProof="1" smtClean="0">
                <a:latin typeface="+mn-lt"/>
              </a:rPr>
              <a:t>increased brand strength by differentiation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Initially targeted foreign multi-national companies, then moved to Chinese int’l / public companies</a:t>
            </a:r>
          </a:p>
          <a:p>
            <a:pPr marL="742950" lvl="1" indent="-285750">
              <a:buFont typeface="Courier New" pitchFamily="49" charset="0"/>
              <a:buChar char="o"/>
            </a:pPr>
            <a:r>
              <a:rPr lang="en-US" sz="1600" noProof="1" smtClean="0">
                <a:latin typeface="+mn-lt"/>
              </a:rPr>
              <a:t>avoided </a:t>
            </a:r>
            <a:r>
              <a:rPr lang="en-GB" sz="1600" dirty="0">
                <a:solidFill>
                  <a:srgbClr val="444444"/>
                </a:solidFill>
                <a:latin typeface="+mn-lt"/>
              </a:rPr>
              <a:t>government-funded, people-oriented, or </a:t>
            </a:r>
            <a:r>
              <a:rPr lang="en-GB" sz="1600" dirty="0" smtClean="0">
                <a:solidFill>
                  <a:srgbClr val="444444"/>
                </a:solidFill>
                <a:latin typeface="+mn-lt"/>
              </a:rPr>
              <a:t>domestic businesses</a:t>
            </a:r>
          </a:p>
          <a:p>
            <a:pPr marL="742950" lvl="1" indent="-285750">
              <a:buFont typeface="Courier New" pitchFamily="49" charset="0"/>
              <a:buChar char="o"/>
            </a:pPr>
            <a:r>
              <a:rPr lang="en-GB" sz="1600" noProof="1" smtClean="0">
                <a:solidFill>
                  <a:srgbClr val="444444"/>
                </a:solidFill>
                <a:latin typeface="+mn-lt"/>
              </a:rPr>
              <a:t>focused on Servers &amp; Storage, competing with HP/IBM on price</a:t>
            </a:r>
            <a:endParaRPr lang="en-US" sz="1600" noProof="1" smtClean="0">
              <a:latin typeface="+mn-lt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Presence in all 45 tier 1-3 cities, but no smaller cities (40% market)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noProof="1">
              <a:latin typeface="+mn-lt"/>
            </a:endParaRPr>
          </a:p>
          <a:p>
            <a:pPr>
              <a:spcAft>
                <a:spcPts val="120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Investment For Growth 2003 - 2007</a:t>
            </a:r>
          </a:p>
          <a:p>
            <a:pPr marL="285750" lvl="0" indent="-285750" defTabSz="981075" eaLnBrk="0" hangingPunct="0">
              <a:spcBef>
                <a:spcPct val="40000"/>
              </a:spcBef>
              <a:buClr>
                <a:srgbClr val="444444"/>
              </a:buClr>
              <a:buFont typeface="Arial" pitchFamily="34" charset="0"/>
              <a:buChar char="•"/>
              <a:defRPr/>
            </a:pPr>
            <a:r>
              <a:rPr lang="en-GB" sz="1600" dirty="0" smtClean="0">
                <a:latin typeface="+mn-lt"/>
              </a:rPr>
              <a:t>Senior </a:t>
            </a:r>
            <a:r>
              <a:rPr lang="en-GB" sz="1600" dirty="0">
                <a:latin typeface="+mn-lt"/>
              </a:rPr>
              <a:t>leadership team investment to foster government / national </a:t>
            </a:r>
            <a:r>
              <a:rPr lang="en-GB" sz="1600" dirty="0" smtClean="0">
                <a:latin typeface="+mn-lt"/>
              </a:rPr>
              <a:t>Large Enterprise </a:t>
            </a:r>
            <a:r>
              <a:rPr lang="en-GB" sz="1600" dirty="0">
                <a:latin typeface="+mn-lt"/>
              </a:rPr>
              <a:t>relationships</a:t>
            </a:r>
          </a:p>
          <a:p>
            <a:pPr marL="285750" lvl="0" indent="-285750">
              <a:buFont typeface="Arial" pitchFamily="34" charset="0"/>
              <a:buChar char="•"/>
            </a:pPr>
            <a:r>
              <a:rPr lang="en-GB" sz="1600" dirty="0" smtClean="0">
                <a:latin typeface="+mn-lt"/>
              </a:rPr>
              <a:t>Focus </a:t>
            </a:r>
            <a:r>
              <a:rPr lang="en-GB" sz="1600" dirty="0">
                <a:latin typeface="+mn-lt"/>
              </a:rPr>
              <a:t>on </a:t>
            </a:r>
            <a:r>
              <a:rPr lang="en-GB" sz="1600" dirty="0" smtClean="0">
                <a:latin typeface="+mn-lt"/>
              </a:rPr>
              <a:t>support service </a:t>
            </a:r>
            <a:r>
              <a:rPr lang="en-GB" sz="1600" dirty="0">
                <a:latin typeface="+mn-lt"/>
              </a:rPr>
              <a:t>coverage prior to direct sales </a:t>
            </a:r>
            <a:r>
              <a:rPr lang="en-GB" sz="1600" dirty="0" smtClean="0">
                <a:latin typeface="+mn-lt"/>
              </a:rPr>
              <a:t>coverage</a:t>
            </a:r>
          </a:p>
          <a:p>
            <a:pPr marL="742950" lvl="1" indent="-285750">
              <a:buFont typeface="Courier New" pitchFamily="49" charset="0"/>
              <a:buChar char="o"/>
            </a:pPr>
            <a:r>
              <a:rPr lang="en-GB" sz="1600" dirty="0">
                <a:solidFill>
                  <a:srgbClr val="444444"/>
                </a:solidFill>
                <a:latin typeface="+mn-lt"/>
              </a:rPr>
              <a:t>Outcompeted on support through greater coverage and enterprise </a:t>
            </a:r>
            <a:r>
              <a:rPr lang="en-GB" sz="1600" dirty="0" smtClean="0">
                <a:solidFill>
                  <a:srgbClr val="444444"/>
                </a:solidFill>
                <a:latin typeface="+mn-lt"/>
              </a:rPr>
              <a:t>support </a:t>
            </a:r>
            <a:r>
              <a:rPr lang="en-GB" sz="1600" dirty="0">
                <a:solidFill>
                  <a:srgbClr val="444444"/>
                </a:solidFill>
                <a:latin typeface="+mn-lt"/>
              </a:rPr>
              <a:t>above industry standard </a:t>
            </a:r>
            <a:r>
              <a:rPr lang="en-GB" sz="1600" dirty="0" smtClean="0">
                <a:solidFill>
                  <a:srgbClr val="444444"/>
                </a:solidFill>
                <a:latin typeface="+mn-lt"/>
              </a:rPr>
              <a:t>levels</a:t>
            </a:r>
            <a:endParaRPr lang="en-GB" sz="1600" dirty="0">
              <a:solidFill>
                <a:srgbClr val="444444"/>
              </a:solidFill>
              <a:latin typeface="+mn-lt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Shifted Consumer and SMB segments to 65% indirect model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Further investment in local manufacturing (2006)</a:t>
            </a:r>
            <a:endParaRPr lang="en-US" sz="1600" noProof="1">
              <a:latin typeface="+mn-lt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4390"/>
            <a:ext cx="2438400" cy="164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18688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759" y="5322937"/>
            <a:ext cx="1139825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783" y="4189228"/>
            <a:ext cx="658017" cy="631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4390"/>
            <a:ext cx="2438400" cy="164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China – Dell Approach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6719" y="1107440"/>
            <a:ext cx="8206423" cy="466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Further Expansion 2007 - 2011</a:t>
            </a:r>
          </a:p>
          <a:p>
            <a:pPr marL="285750" lvl="0" indent="-285750" defTabSz="981075" eaLnBrk="0" hangingPunct="0">
              <a:spcAft>
                <a:spcPts val="1000"/>
              </a:spcAft>
              <a:buClr>
                <a:srgbClr val="444444"/>
              </a:buClr>
              <a:buFont typeface="Arial" pitchFamily="34" charset="0"/>
              <a:buChar char="•"/>
              <a:defRPr/>
            </a:pPr>
            <a:r>
              <a:rPr lang="en-GB" sz="1600" dirty="0">
                <a:latin typeface="+mn-lt"/>
              </a:rPr>
              <a:t>Focused on improving </a:t>
            </a:r>
            <a:r>
              <a:rPr lang="en-GB" sz="1600" dirty="0" smtClean="0">
                <a:latin typeface="+mn-lt"/>
              </a:rPr>
              <a:t>Server </a:t>
            </a:r>
            <a:r>
              <a:rPr lang="en-GB" sz="1600" dirty="0">
                <a:latin typeface="+mn-lt"/>
              </a:rPr>
              <a:t>after-sales support and service attach rates</a:t>
            </a:r>
          </a:p>
          <a:p>
            <a:pPr marL="285750" lvl="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GB" sz="1600" kern="0" dirty="0" smtClean="0">
                <a:solidFill>
                  <a:srgbClr val="444444"/>
                </a:solidFill>
                <a:latin typeface="+mn-lt"/>
              </a:rPr>
              <a:t>Geographical expansion - built </a:t>
            </a:r>
            <a:r>
              <a:rPr lang="en-GB" sz="1600" kern="0" dirty="0">
                <a:solidFill>
                  <a:srgbClr val="444444"/>
                </a:solidFill>
                <a:latin typeface="+mn-lt"/>
              </a:rPr>
              <a:t>sales/services coverage via partners in ~900 </a:t>
            </a:r>
            <a:r>
              <a:rPr lang="en-GB" sz="1600" kern="0" dirty="0" smtClean="0">
                <a:solidFill>
                  <a:srgbClr val="444444"/>
                </a:solidFill>
                <a:latin typeface="+mn-lt"/>
              </a:rPr>
              <a:t>tier </a:t>
            </a:r>
            <a:r>
              <a:rPr lang="en-GB" sz="1600" kern="0" dirty="0">
                <a:solidFill>
                  <a:srgbClr val="444444"/>
                </a:solidFill>
                <a:latin typeface="+mn-lt"/>
              </a:rPr>
              <a:t>4-6 </a:t>
            </a:r>
            <a:r>
              <a:rPr lang="en-GB" sz="1600" kern="0" dirty="0" smtClean="0">
                <a:solidFill>
                  <a:srgbClr val="444444"/>
                </a:solidFill>
                <a:latin typeface="+mn-lt"/>
              </a:rPr>
              <a:t>cities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GB" sz="1600" kern="0" dirty="0" smtClean="0">
                <a:latin typeface="+mn-lt"/>
              </a:rPr>
              <a:t>Focus </a:t>
            </a:r>
            <a:r>
              <a:rPr lang="en-GB" sz="1600" kern="0" dirty="0">
                <a:latin typeface="+mn-lt"/>
              </a:rPr>
              <a:t>on building direct infrastructure to serve </a:t>
            </a:r>
            <a:r>
              <a:rPr lang="en-GB" sz="1600" kern="0" dirty="0" smtClean="0">
                <a:latin typeface="+mn-lt"/>
              </a:rPr>
              <a:t>tier </a:t>
            </a:r>
            <a:r>
              <a:rPr lang="en-GB" sz="1600" kern="0" dirty="0">
                <a:latin typeface="+mn-lt"/>
              </a:rPr>
              <a:t>1-3 cities</a:t>
            </a:r>
          </a:p>
          <a:p>
            <a:pPr marL="285750" lvl="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GB" sz="1600" kern="0" dirty="0" smtClean="0">
                <a:solidFill>
                  <a:srgbClr val="444444"/>
                </a:solidFill>
                <a:latin typeface="+mn-lt"/>
              </a:rPr>
              <a:t>Built partnership with SMB and Educational segment focused Channel partners</a:t>
            </a:r>
            <a:endParaRPr lang="en-GB" sz="1600" kern="0" dirty="0">
              <a:solidFill>
                <a:srgbClr val="444444"/>
              </a:solidFill>
              <a:latin typeface="+mn-lt"/>
            </a:endParaRPr>
          </a:p>
          <a:p>
            <a:pPr>
              <a:spcAft>
                <a:spcPts val="1000"/>
              </a:spcAft>
            </a:pPr>
            <a:endParaRPr lang="en-US" sz="1400" noProof="1" smtClean="0">
              <a:solidFill>
                <a:srgbClr val="DC5034"/>
              </a:solidFill>
              <a:latin typeface="+mn-lt"/>
            </a:endParaRPr>
          </a:p>
          <a:p>
            <a:pPr>
              <a:spcAft>
                <a:spcPts val="100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Results of Dell Approach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Gained # 2 position in Consumer PC business, after the dominant Lenovo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Doubling Server market share since 2001 (from ~10% to ~20%)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Difficult competition in PC business due to the dominant position of Lenovo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Opportunities in Public/Enterprise PC business (#3-4), Servers (#3) and Storage (#3</a:t>
            </a:r>
            <a:r>
              <a:rPr lang="en-US" sz="1400" noProof="1" smtClean="0">
                <a:solidFill>
                  <a:schemeClr val="bg2"/>
                </a:solidFill>
                <a:latin typeface="+mn-lt"/>
              </a:rPr>
              <a:t>)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4220" y="3736882"/>
            <a:ext cx="658017" cy="631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92821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Dell in BRIC Countries: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India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66167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826" y="0"/>
            <a:ext cx="2217174" cy="1529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India – IT Market Overview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3644" y="1107440"/>
            <a:ext cx="82064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Relatively high share of direct business (LE 60%, Public 30%, CSMB 5%)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Fragmented retail channel – large retailers control &lt;10% of retail channel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B2B distributors – most complex structure of BRIC countries, three tiers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Import duties (~ 10%)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Lowest Consumer segment share from BRIC countries – 38%</a:t>
            </a:r>
            <a:endParaRPr lang="en-US" sz="1600" dirty="0">
              <a:latin typeface="+mn-lt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991" y="2758440"/>
            <a:ext cx="4467225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47040" y="5934417"/>
            <a:ext cx="8893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+mn-lt"/>
              </a:rPr>
              <a:t>Source: IDC</a:t>
            </a:r>
            <a:endParaRPr lang="en-US" sz="900" dirty="0">
              <a:latin typeface="+mn-lt"/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11817"/>
            <a:ext cx="4629150" cy="302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59070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India – Dell Approach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6719" y="1107440"/>
            <a:ext cx="8206423" cy="4878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Initial Foundation 1999 - 2003</a:t>
            </a:r>
          </a:p>
          <a:p>
            <a:pPr marL="285750" indent="-285750">
              <a:spcBef>
                <a:spcPts val="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Directly targeted foreign multi-national companies, leveraging global relationship</a:t>
            </a:r>
          </a:p>
          <a:p>
            <a:pPr marL="742950" lvl="1" indent="-285750">
              <a:spcBef>
                <a:spcPts val="0"/>
              </a:spcBef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1600" noProof="1">
                <a:latin typeface="+mn-lt"/>
              </a:rPr>
              <a:t>f</a:t>
            </a:r>
            <a:r>
              <a:rPr lang="en-US" sz="1600" noProof="1" smtClean="0">
                <a:latin typeface="+mn-lt"/>
              </a:rPr>
              <a:t>ocused on Servers and high &amp; mid-price band PC’s</a:t>
            </a:r>
          </a:p>
          <a:p>
            <a:pPr marL="285750" lvl="0" indent="-285750" defTabSz="981075" eaLnBrk="0" hangingPunct="0">
              <a:spcBef>
                <a:spcPts val="0"/>
              </a:spcBef>
              <a:spcAft>
                <a:spcPts val="600"/>
              </a:spcAft>
              <a:buClr>
                <a:srgbClr val="444444"/>
              </a:buClr>
              <a:buFont typeface="Arial" pitchFamily="34" charset="0"/>
              <a:buChar char="•"/>
              <a:defRPr/>
            </a:pPr>
            <a:r>
              <a:rPr lang="en-GB" sz="1600" dirty="0" smtClean="0">
                <a:latin typeface="+mn-lt"/>
              </a:rPr>
              <a:t>Focused </a:t>
            </a:r>
            <a:r>
              <a:rPr lang="en-GB" sz="1600" dirty="0">
                <a:latin typeface="+mn-lt"/>
              </a:rPr>
              <a:t>on smaller cities to avoid pricing pressure of largest </a:t>
            </a:r>
            <a:r>
              <a:rPr lang="en-GB" sz="1600" dirty="0" smtClean="0">
                <a:latin typeface="+mn-lt"/>
              </a:rPr>
              <a:t>markets</a:t>
            </a:r>
          </a:p>
          <a:p>
            <a:pPr marL="285750" indent="-285750" defTabSz="981075" eaLnBrk="0" hangingPunct="0">
              <a:spcBef>
                <a:spcPts val="0"/>
              </a:spcBef>
              <a:spcAft>
                <a:spcPts val="600"/>
              </a:spcAft>
              <a:buClr>
                <a:srgbClr val="444444"/>
              </a:buClr>
              <a:buFont typeface="Arial" pitchFamily="34" charset="0"/>
              <a:buChar char="•"/>
              <a:defRPr/>
            </a:pPr>
            <a:r>
              <a:rPr lang="en-GB" sz="1600" kern="0" dirty="0" smtClean="0">
                <a:latin typeface="+mn-lt"/>
              </a:rPr>
              <a:t>Directly </a:t>
            </a:r>
            <a:r>
              <a:rPr lang="en-GB" sz="1600" kern="0" dirty="0">
                <a:latin typeface="+mn-lt"/>
              </a:rPr>
              <a:t>contracted with 35 </a:t>
            </a:r>
            <a:r>
              <a:rPr lang="en-GB" sz="1600" kern="0" dirty="0" smtClean="0">
                <a:latin typeface="+mn-lt"/>
              </a:rPr>
              <a:t>Tier 2 </a:t>
            </a:r>
            <a:r>
              <a:rPr lang="en-GB" sz="1600" kern="0" dirty="0">
                <a:latin typeface="+mn-lt"/>
              </a:rPr>
              <a:t>(local) </a:t>
            </a:r>
            <a:r>
              <a:rPr lang="en-GB" sz="1600" kern="0" dirty="0" smtClean="0">
                <a:latin typeface="+mn-lt"/>
              </a:rPr>
              <a:t>distributors</a:t>
            </a:r>
            <a:r>
              <a:rPr lang="en-GB" sz="1600" kern="0" dirty="0">
                <a:latin typeface="+mn-lt"/>
              </a:rPr>
              <a:t>; distributors given credit and </a:t>
            </a:r>
            <a:r>
              <a:rPr lang="en-GB" sz="1600" kern="0" dirty="0" smtClean="0">
                <a:latin typeface="+mn-lt"/>
              </a:rPr>
              <a:t>regional </a:t>
            </a:r>
            <a:r>
              <a:rPr lang="en-GB" sz="1600" kern="0" dirty="0">
                <a:latin typeface="+mn-lt"/>
              </a:rPr>
              <a:t>exclusivity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endParaRPr lang="en-US" sz="1400" noProof="1" smtClean="0">
              <a:latin typeface="+mn-lt"/>
            </a:endParaRPr>
          </a:p>
          <a:p>
            <a:pPr>
              <a:spcAft>
                <a:spcPts val="600"/>
              </a:spcAft>
            </a:pPr>
            <a:r>
              <a:rPr lang="en-US" sz="2000" noProof="1" smtClean="0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Investment </a:t>
            </a: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For Growth 2003 - 2007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Investment in local assembly in 2007 matched key competitors and enabled:</a:t>
            </a:r>
          </a:p>
          <a:p>
            <a:pPr marL="742950" lvl="1" indent="-285750"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1600" noProof="1" smtClean="0">
                <a:latin typeface="+mn-lt"/>
              </a:rPr>
              <a:t>reduce taxes &amp; duties and thus match competitor cost position</a:t>
            </a:r>
          </a:p>
          <a:p>
            <a:pPr marL="742950" lvl="1" indent="-285750"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1600" noProof="1">
                <a:latin typeface="+mn-lt"/>
              </a:rPr>
              <a:t>s</a:t>
            </a:r>
            <a:r>
              <a:rPr lang="en-US" sz="1600" noProof="1" smtClean="0">
                <a:latin typeface="+mn-lt"/>
              </a:rPr>
              <a:t>ignificantly reduce lead times from 4-5 weeks to &lt;10 days</a:t>
            </a:r>
          </a:p>
          <a:p>
            <a:pPr marL="742950" lvl="1" indent="-285750">
              <a:spcAft>
                <a:spcPts val="600"/>
              </a:spcAft>
              <a:buFont typeface="Courier New" pitchFamily="49" charset="0"/>
              <a:buChar char="o"/>
            </a:pPr>
            <a:r>
              <a:rPr lang="en-US" sz="1600" noProof="1" smtClean="0">
                <a:latin typeface="+mn-lt"/>
              </a:rPr>
              <a:t>online sales</a:t>
            </a:r>
          </a:p>
          <a:p>
            <a:pPr marL="285750" indent="-285750">
              <a:spcAft>
                <a:spcPts val="600"/>
              </a:spcAft>
              <a:buClr>
                <a:srgbClr val="444444"/>
              </a:buClr>
              <a:buFont typeface="Arial" pitchFamily="34" charset="0"/>
              <a:buChar char="•"/>
            </a:pPr>
            <a:r>
              <a:rPr lang="en-GB" sz="1600" dirty="0" smtClean="0">
                <a:solidFill>
                  <a:srgbClr val="444444"/>
                </a:solidFill>
                <a:latin typeface="+mn-lt"/>
              </a:rPr>
              <a:t>Extended onsite support </a:t>
            </a:r>
            <a:r>
              <a:rPr lang="en-GB" sz="1600" dirty="0">
                <a:solidFill>
                  <a:srgbClr val="444444"/>
                </a:solidFill>
                <a:latin typeface="+mn-lt"/>
              </a:rPr>
              <a:t>service in 650 cities to retail and SB </a:t>
            </a:r>
            <a:r>
              <a:rPr lang="en-GB" sz="1600" dirty="0" smtClean="0">
                <a:solidFill>
                  <a:srgbClr val="444444"/>
                </a:solidFill>
                <a:latin typeface="+mn-lt"/>
              </a:rPr>
              <a:t>customers</a:t>
            </a:r>
          </a:p>
          <a:p>
            <a:pPr marL="285750" indent="-285750">
              <a:spcAft>
                <a:spcPts val="600"/>
              </a:spcAft>
              <a:buClr>
                <a:srgbClr val="444444"/>
              </a:buClr>
              <a:buFont typeface="Arial" pitchFamily="34" charset="0"/>
              <a:buChar char="•"/>
            </a:pPr>
            <a:r>
              <a:rPr lang="en-GB" sz="1600" dirty="0" smtClean="0">
                <a:solidFill>
                  <a:srgbClr val="444444"/>
                </a:solidFill>
                <a:latin typeface="+mn-lt"/>
              </a:rPr>
              <a:t>Grow direct model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Focus on Consumer &amp; SMB segments (from 10% Dell revenue to 60%)</a:t>
            </a:r>
            <a:endParaRPr lang="en-US" sz="1600" noProof="1">
              <a:latin typeface="+mn-lt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826" y="0"/>
            <a:ext cx="2217174" cy="1529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24609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863" y="3972341"/>
            <a:ext cx="658017" cy="631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India – Dell Approach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6719" y="1094909"/>
            <a:ext cx="8206423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Expansion of Consumer 2007 - 2011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Opened </a:t>
            </a:r>
            <a:r>
              <a:rPr lang="en-US" sz="1600" noProof="1">
                <a:latin typeface="+mn-lt"/>
              </a:rPr>
              <a:t>38 Dell retail stores in </a:t>
            </a:r>
            <a:r>
              <a:rPr lang="en-US" sz="1600" noProof="1" smtClean="0">
                <a:latin typeface="+mn-lt"/>
              </a:rPr>
              <a:t>2008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Grow online sales</a:t>
            </a:r>
          </a:p>
          <a:p>
            <a:pPr marL="285750" lvl="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GB" sz="1600" dirty="0" smtClean="0">
                <a:latin typeface="+mn-lt"/>
              </a:rPr>
              <a:t>Allowed distributors to </a:t>
            </a:r>
            <a:r>
              <a:rPr lang="en-GB" sz="1600" dirty="0">
                <a:latin typeface="+mn-lt"/>
              </a:rPr>
              <a:t>sell at “Dell Direct” online price and still get margin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endParaRPr lang="en-US" sz="1600" noProof="1">
              <a:latin typeface="+mn-lt"/>
            </a:endParaRPr>
          </a:p>
          <a:p>
            <a:pPr>
              <a:spcAft>
                <a:spcPts val="1000"/>
              </a:spcAft>
            </a:pPr>
            <a:r>
              <a:rPr lang="en-US" sz="2000" noProof="1">
                <a:solidFill>
                  <a:schemeClr val="accent1"/>
                </a:solidFill>
                <a:latin typeface="+mn-lt"/>
                <a:ea typeface="Museo For Dell" pitchFamily="2" charset="0"/>
                <a:cs typeface="+mj-cs"/>
              </a:rPr>
              <a:t>Results of Dell Approach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Rapid market share growth in Client (PC) business since 2008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Number 1 in Public/Enterprise PC business, both Desktops and Notebooks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Number 1 in Consumer Notebooks (#2 in Desktops after HP)</a:t>
            </a:r>
          </a:p>
          <a:p>
            <a:pPr marL="285750" indent="-285750">
              <a:spcAft>
                <a:spcPts val="1000"/>
              </a:spcAft>
              <a:buFont typeface="Arial" pitchFamily="34" charset="0"/>
              <a:buChar char="•"/>
            </a:pPr>
            <a:r>
              <a:rPr lang="en-US" sz="1600" noProof="1" smtClean="0">
                <a:solidFill>
                  <a:schemeClr val="bg2"/>
                </a:solidFill>
                <a:latin typeface="+mn-lt"/>
              </a:rPr>
              <a:t>Opportunities for growth in Severs (#3) and Storage (#4)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5125" y="3395299"/>
            <a:ext cx="658017" cy="631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731" y="5085830"/>
            <a:ext cx="1138398" cy="82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826" y="0"/>
            <a:ext cx="2217174" cy="1529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4223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Dell in BRIC Countries: </a:t>
            </a:r>
            <a:r>
              <a:rPr lang="en-US" dirty="0" smtClean="0"/>
              <a:t>Russia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66167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Russia – the next big challenge</a:t>
            </a:r>
            <a:endParaRPr lang="en-US" dirty="0"/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367" y="1775229"/>
            <a:ext cx="2857500" cy="381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242" y="0"/>
            <a:ext cx="2362200" cy="164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24297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Russia’s Weaknesses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>
                <a:solidFill>
                  <a:schemeClr val="bg1"/>
                </a:solidFill>
              </a:rPr>
              <a:t>Macroeconomic weaknesses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endParaRPr lang="en-US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High dependence on oil and natural gas: exports, fiscal revenues, </a:t>
            </a:r>
            <a:r>
              <a:rPr lang="en-US" dirty="0" smtClean="0"/>
              <a:t>growth</a:t>
            </a:r>
            <a:endParaRPr lang="en-US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Lack of long-term savings, high dependence on foreign </a:t>
            </a:r>
            <a:r>
              <a:rPr lang="en-US" dirty="0" smtClean="0"/>
              <a:t>credit</a:t>
            </a:r>
            <a:endParaRPr lang="en-US" dirty="0"/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Fiscal and </a:t>
            </a:r>
            <a:r>
              <a:rPr lang="en-US" dirty="0" smtClean="0"/>
              <a:t>political </a:t>
            </a:r>
            <a:r>
              <a:rPr lang="en-US" dirty="0"/>
              <a:t>risks in the election year </a:t>
            </a:r>
            <a:r>
              <a:rPr lang="en-US" dirty="0" smtClean="0"/>
              <a:t>2012</a:t>
            </a:r>
            <a:endParaRPr lang="en-US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242" y="0"/>
            <a:ext cx="2362200" cy="164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25757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1618" y="2941638"/>
            <a:ext cx="5162550" cy="391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 </a:t>
            </a:r>
            <a:br>
              <a:rPr lang="en-US" dirty="0" smtClean="0"/>
            </a:br>
            <a:r>
              <a:rPr lang="en-US" sz="2800" noProof="1" smtClean="0"/>
              <a:t>Brazil, Russia, India, China and DELL strategy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en-US" dirty="0" smtClean="0"/>
              <a:t>Global Economy – Emerging vs. Advanced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Overview of BRIC countries – what BRIC means</a:t>
            </a:r>
          </a:p>
          <a:p>
            <a:pPr lvl="1">
              <a:lnSpc>
                <a:spcPct val="130000"/>
              </a:lnSpc>
            </a:pPr>
            <a:r>
              <a:rPr lang="en-US" dirty="0" smtClean="0"/>
              <a:t>Brazil – IT Market overview,  Dell Approach</a:t>
            </a:r>
          </a:p>
          <a:p>
            <a:pPr lvl="1">
              <a:lnSpc>
                <a:spcPct val="130000"/>
              </a:lnSpc>
            </a:pPr>
            <a:r>
              <a:rPr lang="en-US" dirty="0" smtClean="0"/>
              <a:t>China – IT Market overview,  Dell Approach</a:t>
            </a:r>
          </a:p>
          <a:p>
            <a:pPr lvl="1">
              <a:lnSpc>
                <a:spcPct val="130000"/>
              </a:lnSpc>
            </a:pPr>
            <a:r>
              <a:rPr lang="en-US" dirty="0" smtClean="0"/>
              <a:t>India – IT Market overview,  Dell Approach</a:t>
            </a:r>
          </a:p>
          <a:p>
            <a:pPr lvl="1">
              <a:lnSpc>
                <a:spcPct val="130000"/>
              </a:lnSpc>
            </a:pPr>
            <a:r>
              <a:rPr lang="en-US" dirty="0" smtClean="0"/>
              <a:t>Russia – Weaknesses / IT Market overview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Class activity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Key takeaways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93385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Russia’s Weaknesses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>
                <a:solidFill>
                  <a:schemeClr val="bg1"/>
                </a:solidFill>
              </a:rPr>
              <a:t>Institutional weaknesses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endParaRPr lang="en-US" dirty="0"/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Political system dependent on single person (President), under-developed rule of law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High </a:t>
            </a:r>
            <a:r>
              <a:rPr lang="en-US" dirty="0"/>
              <a:t>corruption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Preferred </a:t>
            </a:r>
            <a:r>
              <a:rPr lang="en-US" dirty="0"/>
              <a:t>state-owned Russian-centric companies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Increasing </a:t>
            </a:r>
            <a:r>
              <a:rPr lang="en-US" dirty="0"/>
              <a:t>involvement of state in the economy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dirty="0" smtClean="0"/>
              <a:t>Poor </a:t>
            </a:r>
            <a:r>
              <a:rPr lang="en-US" dirty="0"/>
              <a:t>ranking in international surveys</a:t>
            </a:r>
            <a:br>
              <a:rPr lang="en-US" dirty="0"/>
            </a:br>
            <a:r>
              <a:rPr lang="en-US" dirty="0"/>
              <a:t>(ease of doing business, economic freedom, global competitiveness, corruption perceptions etc</a:t>
            </a:r>
            <a:r>
              <a:rPr lang="en-US" dirty="0" smtClean="0"/>
              <a:t>.)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242" y="0"/>
            <a:ext cx="2362200" cy="164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326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Russia’s dependence on oil  </a:t>
            </a:r>
            <a:br>
              <a:rPr lang="en-GB" dirty="0" smtClean="0"/>
            </a:br>
            <a:r>
              <a:rPr lang="en-GB" dirty="0" smtClean="0"/>
              <a:t>drives unpredictability in IT market</a:t>
            </a:r>
            <a:endParaRPr lang="en-GB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187928"/>
              </p:ext>
            </p:extLst>
          </p:nvPr>
        </p:nvGraphicFramePr>
        <p:xfrm>
          <a:off x="457200" y="1473968"/>
          <a:ext cx="8229600" cy="4756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ChartWizard" r:id="rId4" imgW="9982398" imgH="5762661" progId="ChartWizardChart">
                  <p:embed/>
                </p:oleObj>
              </mc:Choice>
              <mc:Fallback>
                <p:oleObj name="ChartWizard" r:id="rId4" imgW="9982398" imgH="5762661" progId="ChartWizardChart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473968"/>
                        <a:ext cx="8229600" cy="47561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Notes"/>
          <p:cNvSpPr txBox="1">
            <a:spLocks noChangeArrowheads="1"/>
          </p:cNvSpPr>
          <p:nvPr/>
        </p:nvSpPr>
        <p:spPr bwMode="auto">
          <a:xfrm>
            <a:off x="457200" y="5833710"/>
            <a:ext cx="6145498" cy="27699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lIns="0" tIns="0" rIns="0" bIns="0" anchor="b">
            <a:spAutoFit/>
          </a:bodyPr>
          <a:lstStyle/>
          <a:p>
            <a:pPr marL="171493" indent="-171493" defTabSz="820503" fontAlgn="t"/>
            <a:r>
              <a:rPr lang="en-CA" sz="900" noProof="0" dirty="0" smtClean="0">
                <a:latin typeface="+mn-lt"/>
              </a:rPr>
              <a:t>Note: IT market includes services and </a:t>
            </a:r>
            <a:r>
              <a:rPr lang="en-CA" sz="900" noProof="0" dirty="0" err="1" smtClean="0">
                <a:latin typeface="+mn-lt"/>
              </a:rPr>
              <a:t>SnP</a:t>
            </a:r>
            <a:r>
              <a:rPr lang="en-CA" sz="900" noProof="0" dirty="0" smtClean="0">
                <a:latin typeface="+mn-lt"/>
              </a:rPr>
              <a:t> in addition to PC/SV/ST</a:t>
            </a:r>
          </a:p>
          <a:p>
            <a:pPr marL="171493" indent="-171493" defTabSz="820503" fontAlgn="t"/>
            <a:r>
              <a:rPr lang="en-CA" sz="900" noProof="0" dirty="0" smtClean="0">
                <a:latin typeface="+mn-lt"/>
              </a:rPr>
              <a:t>Source: </a:t>
            </a:r>
            <a:r>
              <a:rPr lang="en-GB" sz="900" dirty="0" smtClean="0">
                <a:latin typeface="+mn-lt"/>
              </a:rPr>
              <a:t>IDC Black Book, Energy Information Administration</a:t>
            </a:r>
            <a:endParaRPr lang="en-CA" sz="900" noProof="0" dirty="0">
              <a:latin typeface="+mn-lt"/>
            </a:endParaRPr>
          </a:p>
        </p:txBody>
      </p:sp>
      <p:pic>
        <p:nvPicPr>
          <p:cNvPr id="15421" name="Picture 6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7339" y="0"/>
            <a:ext cx="2089982" cy="178816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38474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45844" y="5865467"/>
            <a:ext cx="19046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>
                <a:latin typeface="+mn-lt"/>
              </a:rPr>
              <a:t>Source: Federal Statistics Service</a:t>
            </a:r>
            <a:endParaRPr lang="en-US" sz="900" dirty="0">
              <a:latin typeface="+mn-lt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IT talent shortage in Russia will be exacerbated by demographic trends</a:t>
            </a:r>
            <a:endParaRPr lang="en-GB" dirty="0" smtClean="0"/>
          </a:p>
        </p:txBody>
      </p:sp>
      <p:graphicFrame>
        <p:nvGraphicFramePr>
          <p:cNvPr id="12506113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6468114"/>
              </p:ext>
            </p:extLst>
          </p:nvPr>
        </p:nvGraphicFramePr>
        <p:xfrm>
          <a:off x="477518" y="1387044"/>
          <a:ext cx="8229600" cy="4756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8" name="ChartWizard" r:id="rId4" imgW="9982398" imgH="5762661" progId="ChartWizardChart">
                  <p:embed/>
                </p:oleObj>
              </mc:Choice>
              <mc:Fallback>
                <p:oleObj name="ChartWizard" r:id="rId4" imgW="9982398" imgH="5762661" progId="ChartWizardChart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7518" y="1387044"/>
                        <a:ext cx="8229600" cy="47561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Down Arrow 5"/>
          <p:cNvSpPr/>
          <p:nvPr/>
        </p:nvSpPr>
        <p:spPr>
          <a:xfrm>
            <a:off x="3067184" y="2741829"/>
            <a:ext cx="344385" cy="866899"/>
          </a:xfrm>
          <a:prstGeom prst="downArrow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6800" rIns="46800" rtlCol="0" anchor="ctr"/>
          <a:lstStyle/>
          <a:p>
            <a:pPr algn="ctr"/>
            <a:endParaRPr lang="en-GB" sz="2000" dirty="0" err="1" smtClean="0">
              <a:solidFill>
                <a:srgbClr val="FFFFFF"/>
              </a:solidFill>
            </a:endParaRPr>
          </a:p>
        </p:txBody>
      </p:sp>
      <p:pic>
        <p:nvPicPr>
          <p:cNvPr id="16444" name="Picture 6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1280" y="654475"/>
            <a:ext cx="3627120" cy="266933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57151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Russia – IT Market Overview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6719" y="1107440"/>
            <a:ext cx="82064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Very weak direct business (Public + LE &lt;5%, CSMB &lt;10%)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Five federal retailers control ~ 40% of the retail channel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B2B distributors – consolidated, two tiers with 5 major distributors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dirty="0" smtClean="0">
                <a:latin typeface="+mn-lt"/>
              </a:rPr>
              <a:t>Import duties under consideration (~ 10%)</a:t>
            </a:r>
          </a:p>
          <a:p>
            <a:pPr marL="285750" indent="-285750">
              <a:spcAft>
                <a:spcPts val="600"/>
              </a:spcAft>
              <a:buFont typeface="Arial" pitchFamily="34" charset="0"/>
              <a:buChar char="•"/>
            </a:pPr>
            <a:r>
              <a:rPr lang="en-US" sz="1600" noProof="1" smtClean="0">
                <a:latin typeface="+mn-lt"/>
              </a:rPr>
              <a:t>Dell not well established yet, very low market share</a:t>
            </a:r>
            <a:endParaRPr lang="en-US" sz="1600" noProof="1">
              <a:latin typeface="+mn-lt"/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539" y="2744788"/>
            <a:ext cx="4495800" cy="3400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242" y="0"/>
            <a:ext cx="2362200" cy="164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47040" y="5934417"/>
            <a:ext cx="8893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+mn-lt"/>
              </a:rPr>
              <a:t>Source: IDC</a:t>
            </a:r>
            <a:endParaRPr lang="en-US" sz="900" dirty="0">
              <a:latin typeface="+mn-lt"/>
            </a:endParaRP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19412"/>
            <a:ext cx="4594225" cy="305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280892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Dell’s market presence is extremely low across all customer segments / products</a:t>
            </a:r>
            <a:endParaRPr lang="en-GB" dirty="0"/>
          </a:p>
        </p:txBody>
      </p:sp>
      <p:sp>
        <p:nvSpPr>
          <p:cNvPr id="9" name="Notes"/>
          <p:cNvSpPr txBox="1">
            <a:spLocks noChangeArrowheads="1"/>
          </p:cNvSpPr>
          <p:nvPr/>
        </p:nvSpPr>
        <p:spPr bwMode="auto">
          <a:xfrm>
            <a:off x="1780741" y="6354676"/>
            <a:ext cx="6145498" cy="13849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lIns="0" tIns="0" rIns="0" bIns="0" anchor="b">
            <a:spAutoFit/>
          </a:bodyPr>
          <a:lstStyle/>
          <a:p>
            <a:pPr marL="171493" indent="-171493" defTabSz="820503" fontAlgn="t"/>
            <a:r>
              <a:rPr lang="en-CA" sz="900" noProof="0" dirty="0" smtClean="0"/>
              <a:t>Source: </a:t>
            </a:r>
            <a:r>
              <a:rPr lang="en-CA" sz="900" dirty="0" smtClean="0"/>
              <a:t>IDC (FY00-11)</a:t>
            </a:r>
            <a:endParaRPr lang="en-CA" sz="900" noProof="0" dirty="0"/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442" y="0"/>
            <a:ext cx="1459347" cy="1018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560" name="Picture 27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725" y="1261363"/>
            <a:ext cx="2074570" cy="2575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561" name="Picture 27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072" y="1341159"/>
            <a:ext cx="1879660" cy="2421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562" name="Picture 27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151" y="3971424"/>
            <a:ext cx="1890086" cy="2381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563" name="Picture 27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072" y="3931092"/>
            <a:ext cx="1915989" cy="2401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564" name="Picture 276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602" y="1341159"/>
            <a:ext cx="1931637" cy="232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565" name="Picture 277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602" y="3931092"/>
            <a:ext cx="2063467" cy="2401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7402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Class activity</a:t>
            </a:r>
            <a:endParaRPr lang="en-US" dirty="0"/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10048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6514" y="433981"/>
            <a:ext cx="2023291" cy="1770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Class Activity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800" dirty="0" smtClean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Create teams of  4-5 students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endParaRPr lang="en-US" dirty="0" smtClean="0">
              <a:solidFill>
                <a:schemeClr val="bg1"/>
              </a:solidFill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smtClean="0">
                <a:solidFill>
                  <a:schemeClr val="bg1"/>
                </a:solidFill>
              </a:rPr>
              <a:t>Task 1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smtClean="0"/>
              <a:t>Based on Dell approach in Brazil, China and India, summarize key elements of successful IT market penetration in BRIC countries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endParaRPr lang="en-US" dirty="0" smtClean="0"/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smtClean="0">
                <a:solidFill>
                  <a:schemeClr val="bg1"/>
                </a:solidFill>
              </a:rPr>
              <a:t>Task 2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smtClean="0"/>
              <a:t>Brainstorm on key elements that will enable Dell penetrate successfully the Russian IT market in the future. Use the </a:t>
            </a:r>
            <a:r>
              <a:rPr lang="en-US" dirty="0" err="1" smtClean="0"/>
              <a:t>learnings</a:t>
            </a:r>
            <a:r>
              <a:rPr lang="en-US" dirty="0" smtClean="0"/>
              <a:t> from Brazil, China and India, and add any factors specific to Russia</a:t>
            </a: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269" y="185696"/>
            <a:ext cx="1511300" cy="226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71267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Summary: Brazil, India, China model for success</a:t>
            </a:r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906550"/>
              </p:ext>
            </p:extLst>
          </p:nvPr>
        </p:nvGraphicFramePr>
        <p:xfrm>
          <a:off x="304795" y="1163782"/>
          <a:ext cx="8645238" cy="509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2619"/>
                <a:gridCol w="4322619"/>
              </a:tblGrid>
              <a:tr h="5124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 smtClean="0"/>
                        <a:t>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 smtClean="0"/>
                        <a:t>Evidence</a:t>
                      </a:r>
                      <a:endParaRPr lang="en-US" sz="1200" b="0" dirty="0" smtClean="0"/>
                    </a:p>
                  </a:txBody>
                  <a:tcPr/>
                </a:tc>
              </a:tr>
              <a:tr h="904279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Pursue client profitably, even in markets where focus is enterprise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Client is minimum 63% of revenues, even in markets where Enterprise is stated focus</a:t>
                      </a:r>
                    </a:p>
                  </a:txBody>
                  <a:tcPr/>
                </a:tc>
              </a:tr>
              <a:tr h="904279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Maintain strong focus on indirect business, even when pursuing direct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~45-60% of revenues in India and China from channel (Brazil 20%)</a:t>
                      </a:r>
                    </a:p>
                  </a:txBody>
                  <a:tcPr/>
                </a:tc>
              </a:tr>
              <a:tr h="904279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Develop local assembly to: Avoid import duty; Capture tax incentives; Improve supply chain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Estimated reduction of ~10% in cost, and 75% reduction in lead times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904279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Adapt business practices to take advantage of local tax structure, e.g., direct billing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5-20% reduction in cost in India and Brazil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904279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Drive initial market entry through international MNCs before targeting local PLE</a:t>
                      </a:r>
                      <a:endParaRPr 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baseline="0" dirty="0" smtClean="0"/>
                        <a:t>Entry strategy in Brazil, India and China focused on MNCs</a:t>
                      </a:r>
                      <a:endParaRPr lang="en-US" sz="1800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68818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Key takeaways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BRIC countries and other emerging markets are playing</a:t>
            </a:r>
            <a:br>
              <a:rPr lang="en-US" dirty="0"/>
            </a:br>
            <a:r>
              <a:rPr lang="en-US" b="1" dirty="0">
                <a:solidFill>
                  <a:schemeClr val="bg1"/>
                </a:solidFill>
              </a:rPr>
              <a:t>an increasing role in the global </a:t>
            </a:r>
            <a:r>
              <a:rPr lang="en-US" b="1" dirty="0" smtClean="0">
                <a:solidFill>
                  <a:schemeClr val="bg1"/>
                </a:solidFill>
              </a:rPr>
              <a:t>economy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high GDP growth generates </a:t>
            </a:r>
            <a:r>
              <a:rPr lang="en-US" b="1" dirty="0">
                <a:solidFill>
                  <a:schemeClr val="bg1"/>
                </a:solidFill>
              </a:rPr>
              <a:t>middle class </a:t>
            </a:r>
            <a:r>
              <a:rPr lang="en-US" dirty="0"/>
              <a:t>and increased domestic </a:t>
            </a:r>
            <a:r>
              <a:rPr lang="en-US" b="1" dirty="0" smtClean="0">
                <a:solidFill>
                  <a:schemeClr val="bg1"/>
                </a:solidFill>
              </a:rPr>
              <a:t>consumption</a:t>
            </a:r>
          </a:p>
          <a:p>
            <a:endParaRPr lang="en-US" dirty="0" smtClean="0"/>
          </a:p>
          <a:p>
            <a:r>
              <a:rPr lang="en-US" dirty="0" smtClean="0"/>
              <a:t>BRIC </a:t>
            </a:r>
            <a:r>
              <a:rPr lang="en-US" dirty="0"/>
              <a:t>countries and emerging markets represent </a:t>
            </a:r>
            <a:r>
              <a:rPr lang="en-US" b="1" dirty="0">
                <a:solidFill>
                  <a:schemeClr val="bg1"/>
                </a:solidFill>
              </a:rPr>
              <a:t>a great opportunity </a:t>
            </a:r>
            <a:r>
              <a:rPr lang="en-US" dirty="0"/>
              <a:t>for every global company and cannot be ignored</a:t>
            </a:r>
          </a:p>
          <a:p>
            <a:endParaRPr lang="en-US" dirty="0" smtClean="0"/>
          </a:p>
          <a:p>
            <a:r>
              <a:rPr lang="en-US" dirty="0" smtClean="0"/>
              <a:t>Every </a:t>
            </a:r>
            <a:r>
              <a:rPr lang="en-US" dirty="0"/>
              <a:t>country is </a:t>
            </a:r>
            <a:r>
              <a:rPr lang="en-US" b="1" dirty="0">
                <a:solidFill>
                  <a:schemeClr val="bg1"/>
                </a:solidFill>
              </a:rPr>
              <a:t>different</a:t>
            </a:r>
            <a:r>
              <a:rPr lang="en-US" dirty="0"/>
              <a:t> and requires a specific business </a:t>
            </a:r>
            <a:r>
              <a:rPr lang="en-US" dirty="0" smtClean="0"/>
              <a:t>approach</a:t>
            </a:r>
          </a:p>
          <a:p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spite of relatively successful stories in India, Brazil and China, Dell is facing a big </a:t>
            </a:r>
            <a:r>
              <a:rPr lang="en-US" b="1" dirty="0">
                <a:solidFill>
                  <a:schemeClr val="bg1"/>
                </a:solidFill>
              </a:rPr>
              <a:t>challenge in the Russian IT market</a:t>
            </a:r>
          </a:p>
          <a:p>
            <a:endParaRPr lang="en-US" b="1" dirty="0"/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0744" y="213564"/>
            <a:ext cx="1720215" cy="17979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75987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k-SK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98564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Global economy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13590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Back-up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12615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web-pages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www.globalsherpa.org/bric-countries-brics</a:t>
            </a:r>
            <a:endParaRPr lang="en-US" dirty="0" smtClean="0"/>
          </a:p>
          <a:p>
            <a:endParaRPr lang="en-US" dirty="0" smtClean="0">
              <a:hlinkClick r:id="rId3"/>
            </a:endParaRPr>
          </a:p>
          <a:p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articles.economictimes.indiatimes.com/2013-04-01/news/38189328_1_indian-markets-investment-cycle-emerging-markets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is.jrc.ec.europa.eu/pages/documents/CS87_Feat_SIMON_et_al.pdf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8902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BD5246C-868F-410A-AE52-FE248EDADC46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763931"/>
              </p:ext>
            </p:extLst>
          </p:nvPr>
        </p:nvGraphicFramePr>
        <p:xfrm>
          <a:off x="433753" y="1478921"/>
          <a:ext cx="8358557" cy="24600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56236"/>
                <a:gridCol w="611369"/>
                <a:gridCol w="611369"/>
                <a:gridCol w="611369"/>
                <a:gridCol w="611369"/>
                <a:gridCol w="611369"/>
                <a:gridCol w="611369"/>
                <a:gridCol w="611369"/>
                <a:gridCol w="611369"/>
                <a:gridCol w="611369"/>
              </a:tblGrid>
              <a:tr h="6377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Country Group Name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u="none" strike="noStrike">
                          <a:effectLst/>
                        </a:rPr>
                        <a:t>2010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u="none" strike="noStrike">
                          <a:effectLst/>
                        </a:rPr>
                        <a:t>2011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u="none" strike="noStrike">
                          <a:effectLst/>
                        </a:rPr>
                        <a:t>2012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u="none" strike="noStrike">
                          <a:effectLst/>
                        </a:rPr>
                        <a:t>2013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u="none" strike="noStrike">
                          <a:effectLst/>
                        </a:rPr>
                        <a:t>2014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u="none" strike="noStrike">
                          <a:effectLst/>
                        </a:rPr>
                        <a:t>2015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u="none" strike="noStrike">
                          <a:effectLst/>
                        </a:rPr>
                        <a:t>2016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u="none" strike="noStrike">
                          <a:effectLst/>
                        </a:rPr>
                        <a:t>2017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u="none" strike="noStrike">
                          <a:effectLst/>
                        </a:rPr>
                        <a:t>2010-2017 avg</a:t>
                      </a:r>
                      <a:endParaRPr lang="en-US" sz="900" b="1" i="0" u="none" strike="noStrike">
                        <a:solidFill>
                          <a:srgbClr val="505050"/>
                        </a:solidFill>
                        <a:effectLst/>
                        <a:latin typeface="Arial"/>
                      </a:endParaRPr>
                    </a:p>
                  </a:txBody>
                  <a:tcPr marL="9409" marR="9409" marT="9409" marB="0" anchor="ctr"/>
                </a:tc>
              </a:tr>
              <a:tr h="2603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European Union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2.055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1.594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-0.207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0.492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1.534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1.914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2.021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2.055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</a:tr>
              <a:tr h="2603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Advanced economies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3.012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1.594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1.291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1.538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2.277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2.597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2.646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2.637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2.2%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</a:tr>
              <a:tr h="2603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Central and eastern Europe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4.593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5.273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1.986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2.576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3.175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3.497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3.729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3.786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</a:tr>
              <a:tr h="2603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Latin America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6.152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4.514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3.174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3.892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4.053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3.979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3.974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4.2%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</a:tr>
              <a:tr h="2603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Commonwealth of Independent States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4.807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4.859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4.104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4.179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4.157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4.191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4.136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</a:tr>
              <a:tr h="2603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Emerging economies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7.447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6.171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5.279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5.635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5.895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6.066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6.142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6.189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</a:tr>
              <a:tr h="26032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Developing Asia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9.513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7.762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6.671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7.199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7.478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7.618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7.665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7.683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7.7%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409" marR="9409" marT="9409" marB="0" anchor="b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47040" y="5934417"/>
            <a:ext cx="8893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+mn-lt"/>
              </a:rPr>
              <a:t>Source: IDC</a:t>
            </a:r>
            <a:endParaRPr lang="en-US" sz="9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7773744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声明：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3744416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Segoe UI" pitchFamily="34" charset="0"/>
              </a:rPr>
              <a:t>所有的版权属于原有公司，文件均来自公开渠道</a:t>
            </a:r>
            <a:endParaRPr lang="en-US" altLang="zh-CN" dirty="0" smtClean="0">
              <a:solidFill>
                <a:schemeClr val="accent1">
                  <a:lumMod val="75000"/>
                </a:schemeClr>
              </a:solidFill>
              <a:latin typeface="+mn-ea"/>
              <a:cs typeface="Segoe UI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Segoe UI" pitchFamily="34" charset="0"/>
              </a:rPr>
              <a:t>此文件仅供学习使用，任何人不得进行以此为商业目的的行为</a:t>
            </a:r>
            <a:endParaRPr lang="en-US" altLang="zh-CN" dirty="0" smtClean="0">
              <a:solidFill>
                <a:schemeClr val="accent1">
                  <a:lumMod val="75000"/>
                </a:schemeClr>
              </a:solidFill>
              <a:latin typeface="+mn-ea"/>
              <a:cs typeface="Segoe UI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+mn-ea"/>
                <a:cs typeface="Segoe UI" pitchFamily="34" charset="0"/>
              </a:rPr>
              <a:t>如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Segoe UI" pitchFamily="34" charset="0"/>
              </a:rPr>
              <a:t>有疑问，请立即删除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+mn-ea"/>
              <a:cs typeface="Segoe UI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49286" y="3717032"/>
            <a:ext cx="8568952" cy="1008112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p"/>
            </a:pPr>
            <a:r>
              <a:rPr lang="zh-CN" altLang="en-US" sz="1800" dirty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百</a:t>
            </a:r>
            <a:r>
              <a:rPr lang="zh-CN" altLang="en-US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度传课：司马懿</a:t>
            </a:r>
            <a:r>
              <a:rPr lang="en-US" altLang="zh-CN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PPT</a:t>
            </a:r>
            <a:r>
              <a:rPr lang="zh-CN" altLang="en-US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学校</a:t>
            </a:r>
            <a:endParaRPr lang="en-US" altLang="zh-CN" sz="1800" dirty="0" smtClean="0">
              <a:solidFill>
                <a:srgbClr val="4F81BD">
                  <a:lumMod val="75000"/>
                </a:srgbClr>
              </a:solidFill>
              <a:latin typeface="微软雅黑"/>
              <a:cs typeface="Segoe UI" pitchFamily="34" charset="0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p"/>
            </a:pPr>
            <a:r>
              <a:rPr lang="zh-CN" altLang="en-US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网易学堂：司马懿</a:t>
            </a:r>
            <a:r>
              <a:rPr lang="en-US" altLang="zh-CN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PPT</a:t>
            </a:r>
            <a:r>
              <a:rPr lang="zh-CN" altLang="en-US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学校</a:t>
            </a:r>
            <a:endParaRPr lang="en-US" altLang="zh-CN" sz="1800" dirty="0" smtClean="0">
              <a:solidFill>
                <a:srgbClr val="4F81BD">
                  <a:lumMod val="75000"/>
                </a:srgbClr>
              </a:solidFill>
              <a:latin typeface="微软雅黑"/>
              <a:cs typeface="Segoe UI" pitchFamily="34" charset="0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p"/>
            </a:pPr>
            <a:r>
              <a:rPr lang="zh-CN" altLang="en-US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知乎：       司马懿</a:t>
            </a:r>
            <a:r>
              <a:rPr lang="en-US" altLang="zh-CN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PPT</a:t>
            </a:r>
            <a:r>
              <a:rPr lang="zh-CN" altLang="en-US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学校</a:t>
            </a:r>
            <a:endParaRPr lang="en-US" altLang="zh-CN" sz="1800" dirty="0" smtClean="0">
              <a:solidFill>
                <a:srgbClr val="4F81BD">
                  <a:lumMod val="75000"/>
                </a:srgbClr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7" name="圆角矩形 6">
            <a:hlinkClick r:id="rId3"/>
          </p:cNvPr>
          <p:cNvSpPr/>
          <p:nvPr/>
        </p:nvSpPr>
        <p:spPr>
          <a:xfrm>
            <a:off x="3589793" y="3776208"/>
            <a:ext cx="1440000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/>
                <a:cs typeface="Segoe UI" pitchFamily="34" charset="0"/>
              </a:rPr>
              <a:t>访问地址</a:t>
            </a:r>
            <a:endParaRPr lang="zh-CN" altLang="en-US" sz="1600" b="1" dirty="0">
              <a:solidFill>
                <a:prstClr val="white"/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8" name="圆角矩形 7">
            <a:hlinkClick r:id="rId3"/>
          </p:cNvPr>
          <p:cNvSpPr/>
          <p:nvPr/>
        </p:nvSpPr>
        <p:spPr>
          <a:xfrm>
            <a:off x="3589793" y="4214090"/>
            <a:ext cx="1440000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/>
                <a:cs typeface="Segoe UI" pitchFamily="34" charset="0"/>
              </a:rPr>
              <a:t>访问地址</a:t>
            </a:r>
            <a:endParaRPr lang="zh-CN" altLang="en-US" sz="1600" b="1" dirty="0">
              <a:solidFill>
                <a:prstClr val="white"/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16" name="圆角矩形 15">
            <a:hlinkClick r:id="rId3"/>
          </p:cNvPr>
          <p:cNvSpPr/>
          <p:nvPr/>
        </p:nvSpPr>
        <p:spPr>
          <a:xfrm>
            <a:off x="5148064" y="3776208"/>
            <a:ext cx="3770174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https</a:t>
            </a:r>
            <a:r>
              <a:rPr lang="en-US" altLang="zh-CN" sz="1600" b="1" dirty="0" smtClean="0">
                <a:solidFill>
                  <a:prstClr val="white"/>
                </a:solidFill>
                <a:latin typeface="微软雅黑"/>
                <a:cs typeface="Segoe UI" pitchFamily="34" charset="0"/>
              </a:rPr>
              <a:t>://www.chuanke.com</a:t>
            </a:r>
            <a:endParaRPr lang="zh-CN" altLang="en-US" sz="1600" b="1" dirty="0">
              <a:solidFill>
                <a:prstClr val="white"/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17" name="圆角矩形 16">
            <a:hlinkClick r:id="rId3"/>
          </p:cNvPr>
          <p:cNvSpPr/>
          <p:nvPr/>
        </p:nvSpPr>
        <p:spPr>
          <a:xfrm>
            <a:off x="5148064" y="4214090"/>
            <a:ext cx="3770174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https</a:t>
            </a:r>
            <a:r>
              <a:rPr lang="en-US" altLang="zh-CN" sz="1600" b="1" dirty="0" smtClean="0">
                <a:solidFill>
                  <a:prstClr val="white"/>
                </a:solidFill>
                <a:latin typeface="微软雅黑"/>
                <a:cs typeface="Segoe UI" pitchFamily="34" charset="0"/>
              </a:rPr>
              <a:t>://study.163.com</a:t>
            </a:r>
            <a:endParaRPr lang="zh-CN" altLang="en-US" sz="1600" b="1" dirty="0">
              <a:solidFill>
                <a:prstClr val="white"/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71353" y="2921167"/>
            <a:ext cx="752481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学习世界五百强和咨询公司</a:t>
            </a:r>
            <a:r>
              <a:rPr lang="en-US" altLang="zh-CN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PPT</a:t>
            </a:r>
            <a:r>
              <a:rPr lang="zh-CN" altLang="en-US" sz="1800" dirty="0" smtClean="0">
                <a:solidFill>
                  <a:srgbClr val="4F81BD">
                    <a:lumMod val="75000"/>
                  </a:srgbClr>
                </a:solidFill>
                <a:latin typeface="微软雅黑"/>
                <a:cs typeface="Segoe UI" pitchFamily="34" charset="0"/>
              </a:rPr>
              <a:t>课程请访问如下网站搜索：“司马懿”</a:t>
            </a:r>
            <a:endParaRPr lang="zh-CN" altLang="en-US" sz="1800" dirty="0">
              <a:solidFill>
                <a:srgbClr val="4F81BD">
                  <a:lumMod val="75000"/>
                </a:srgbClr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18" name="圆角矩形 17">
            <a:hlinkClick r:id="rId3"/>
          </p:cNvPr>
          <p:cNvSpPr/>
          <p:nvPr/>
        </p:nvSpPr>
        <p:spPr>
          <a:xfrm>
            <a:off x="3589793" y="4653136"/>
            <a:ext cx="1440000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/>
                <a:cs typeface="Segoe UI" pitchFamily="34" charset="0"/>
              </a:rPr>
              <a:t>访问地址</a:t>
            </a:r>
            <a:endParaRPr lang="zh-CN" altLang="en-US" sz="1600" b="1" dirty="0">
              <a:solidFill>
                <a:prstClr val="white"/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19" name="圆角矩形 18">
            <a:hlinkClick r:id="rId3"/>
          </p:cNvPr>
          <p:cNvSpPr/>
          <p:nvPr/>
        </p:nvSpPr>
        <p:spPr>
          <a:xfrm>
            <a:off x="5148064" y="4653136"/>
            <a:ext cx="3770174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 b="1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https://</a:t>
            </a:r>
            <a:r>
              <a:rPr lang="en-US" altLang="zh-CN" sz="1600" b="1" dirty="0" smtClean="0">
                <a:solidFill>
                  <a:prstClr val="white"/>
                </a:solidFill>
                <a:latin typeface="微软雅黑"/>
                <a:cs typeface="Segoe UI" pitchFamily="34" charset="0"/>
              </a:rPr>
              <a:t>www.zhiu.com</a:t>
            </a:r>
            <a:endParaRPr lang="zh-CN" altLang="en-US" sz="1600" b="1" dirty="0">
              <a:solidFill>
                <a:prstClr val="white"/>
              </a:solidFill>
              <a:latin typeface="微软雅黑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92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economy - 1950  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05" y="1070198"/>
            <a:ext cx="7758079" cy="4891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2566738" y="1888373"/>
            <a:ext cx="850232" cy="3373437"/>
          </a:xfrm>
          <a:prstGeom prst="rect">
            <a:avLst/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734458" y="3139656"/>
            <a:ext cx="850232" cy="2122154"/>
          </a:xfrm>
          <a:prstGeom prst="rect">
            <a:avLst/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566739" y="4748463"/>
            <a:ext cx="850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2"/>
                </a:solidFill>
              </a:rPr>
              <a:t>56.8 %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34458" y="4748463"/>
            <a:ext cx="850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2"/>
                </a:solidFill>
              </a:rPr>
              <a:t>43.2 %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9432" y="5479867"/>
            <a:ext cx="18448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Developed Markets</a:t>
            </a:r>
            <a:endParaRPr lang="en-US" sz="1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237152" y="5478378"/>
            <a:ext cx="18448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Emerging Markets</a:t>
            </a:r>
            <a:endParaRPr lang="en-US" sz="1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56005" y="916308"/>
            <a:ext cx="36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1950, share of world GDP</a:t>
            </a:r>
            <a:endParaRPr lang="en-US" sz="1400" b="1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533654" y="5841367"/>
            <a:ext cx="6729586" cy="35500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Source: </a:t>
            </a:r>
            <a:r>
              <a:rPr lang="en-US" dirty="0">
                <a:hlinkClick r:id="rId4"/>
              </a:rPr>
              <a:t>http://www.relooney.fatcow.com/00_New_2733.pdf</a:t>
            </a:r>
            <a:endParaRPr lang="en-US" dirty="0"/>
          </a:p>
        </p:txBody>
      </p:sp>
      <p:sp>
        <p:nvSpPr>
          <p:cNvPr id="13" name="Footer Placeholder 3"/>
          <p:cNvSpPr txBox="1">
            <a:spLocks/>
          </p:cNvSpPr>
          <p:nvPr/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smtClean="0"/>
              <a:t>Confidential</a:t>
            </a:r>
            <a:endParaRPr lang="en-US" dirty="0"/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9442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05" y="1070198"/>
            <a:ext cx="7758079" cy="4891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5646822" y="1864607"/>
            <a:ext cx="850232" cy="3397203"/>
          </a:xfrm>
          <a:prstGeom prst="rect">
            <a:avLst/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Global economy - 2030 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69432" y="5479867"/>
            <a:ext cx="18448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Developed Markets</a:t>
            </a:r>
            <a:endParaRPr lang="en-US" sz="1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237152" y="5478378"/>
            <a:ext cx="18448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Emerging Markets</a:t>
            </a:r>
            <a:endParaRPr lang="en-US" sz="1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56005" y="916308"/>
            <a:ext cx="3633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2030, share of world GDP</a:t>
            </a:r>
            <a:endParaRPr lang="en-US" sz="1400" b="1" dirty="0"/>
          </a:p>
        </p:txBody>
      </p:sp>
      <p:sp>
        <p:nvSpPr>
          <p:cNvPr id="11" name="Rectangle 10"/>
          <p:cNvSpPr/>
          <p:nvPr/>
        </p:nvSpPr>
        <p:spPr>
          <a:xfrm>
            <a:off x="2566738" y="3141387"/>
            <a:ext cx="850232" cy="2120423"/>
          </a:xfrm>
          <a:prstGeom prst="rect">
            <a:avLst/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566739" y="4748463"/>
            <a:ext cx="850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2"/>
                </a:solidFill>
              </a:rPr>
              <a:t>32.8 %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46823" y="4756484"/>
            <a:ext cx="850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2"/>
                </a:solidFill>
              </a:rPr>
              <a:t>67.2 %</a:t>
            </a: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330648" y="5841367"/>
            <a:ext cx="12358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Source: IMF</a:t>
            </a:r>
            <a:endParaRPr lang="en-US" sz="1000" dirty="0"/>
          </a:p>
        </p:txBody>
      </p:sp>
      <p:sp>
        <p:nvSpPr>
          <p:cNvPr id="15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541832" y="5841367"/>
            <a:ext cx="6729586" cy="35500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Source: </a:t>
            </a:r>
            <a:r>
              <a:rPr lang="en-US" dirty="0">
                <a:hlinkClick r:id="rId3"/>
              </a:rPr>
              <a:t>http://www.relooney.fatcow.com/00_New_2733.pdf</a:t>
            </a:r>
            <a:endParaRPr lang="en-US" dirty="0"/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6" name="Footer Placeholder 3"/>
          <p:cNvSpPr txBox="1">
            <a:spLocks/>
          </p:cNvSpPr>
          <p:nvPr/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39370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644036" y="5884985"/>
            <a:ext cx="3969727" cy="251313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Source: IMF, World Bank, United Nations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Top 10 | GDP ranking (in USD)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8907881"/>
              </p:ext>
            </p:extLst>
          </p:nvPr>
        </p:nvGraphicFramePr>
        <p:xfrm>
          <a:off x="246179" y="928077"/>
          <a:ext cx="8757142" cy="4830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957"/>
                <a:gridCol w="1641637"/>
                <a:gridCol w="1641637"/>
                <a:gridCol w="1642452"/>
                <a:gridCol w="1640822"/>
                <a:gridCol w="1641637"/>
              </a:tblGrid>
              <a:tr h="475715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1995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2000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2005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2010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2015</a:t>
                      </a:r>
                      <a:endParaRPr lang="en-US" sz="2400" dirty="0"/>
                    </a:p>
                  </a:txBody>
                  <a:tcPr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States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States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States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States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States</a:t>
                      </a:r>
                    </a:p>
                  </a:txBody>
                  <a:tcPr marL="9525" marR="9525" marT="9525" marB="0" anchor="b"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Japan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Japan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Japan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China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Germany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Germany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Germany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Japan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Japan</a:t>
                      </a:r>
                    </a:p>
                  </a:txBody>
                  <a:tcPr marL="9525" marR="9525" marT="9525" marB="0" anchor="b"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France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Kingdom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Kingdom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Germany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Germany</a:t>
                      </a:r>
                    </a:p>
                  </a:txBody>
                  <a:tcPr marL="9525" marR="9525" marT="9525" marB="0" anchor="b"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Kingdom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France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France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Brazil</a:t>
                      </a:r>
                    </a:p>
                  </a:txBody>
                  <a:tcPr marL="9525" marR="9525" marT="9525" marB="0" anchor="b"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Italy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China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France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Kingdom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United Kingdom</a:t>
                      </a:r>
                    </a:p>
                  </a:txBody>
                  <a:tcPr marL="9525" marR="9525" marT="9525" marB="0" anchor="b"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Brazil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Italy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Italy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Brazil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France</a:t>
                      </a:r>
                    </a:p>
                  </a:txBody>
                  <a:tcPr marL="9525" marR="9525" marT="9525" marB="0" anchor="b"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China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Canada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Canada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Italy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India</a:t>
                      </a:r>
                    </a:p>
                  </a:txBody>
                  <a:tcPr marL="9525" marR="9525" marT="9525" marB="0" anchor="b"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Spain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Brazil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Spain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India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Russia</a:t>
                      </a:r>
                    </a:p>
                  </a:txBody>
                  <a:tcPr marL="9525" marR="9525" marT="9525" marB="0" anchor="b"/>
                </a:tc>
              </a:tr>
              <a:tr h="43551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Canada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Mexico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Brazil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Canada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Italy</a:t>
                      </a: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5" name="Footer Placeholder 3"/>
          <p:cNvSpPr txBox="1">
            <a:spLocks/>
          </p:cNvSpPr>
          <p:nvPr/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2">
                    <a:lumMod val="60000"/>
                    <a:lumOff val="40000"/>
                  </a:schemeClr>
                </a:solidFill>
                <a:latin typeface="Museo Sans For Dell" pitchFamily="2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63668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Average GDP growth 2010 - 2017</a:t>
            </a:r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2678967"/>
              </p:ext>
            </p:extLst>
          </p:nvPr>
        </p:nvGraphicFramePr>
        <p:xfrm>
          <a:off x="175847" y="1312983"/>
          <a:ext cx="8792307" cy="47712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47040" y="5876434"/>
            <a:ext cx="8893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+mn-lt"/>
              </a:rPr>
              <a:t>Source: IMF</a:t>
            </a:r>
            <a:endParaRPr lang="en-US" sz="900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24844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Consumption shifts to emerging markets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967" y="1288098"/>
            <a:ext cx="5919153" cy="4678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435536" y="6431527"/>
            <a:ext cx="260349" cy="152399"/>
          </a:xfrm>
        </p:spPr>
        <p:txBody>
          <a:bodyPr/>
          <a:lstStyle/>
          <a:p>
            <a:fld id="{DBD5246C-868F-410A-AE52-FE248EDADC4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42950" y="6429375"/>
            <a:ext cx="1885950" cy="1524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34632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sing the Dell PowerPoint Template 2010v5 -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009BBB"/>
      </a:hlink>
      <a:folHlink>
        <a:srgbClr val="6E2585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rtlCol="0" anchor="t">
        <a:norm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spDef>
    <a:txDef>
      <a:spPr>
        <a:noFill/>
      </a:spPr>
      <a:bodyPr wrap="square" rtlCol="0">
        <a:spAutoFit/>
      </a:bodyPr>
      <a:lstStyle>
        <a:defPPr marL="233363" indent="-233363">
          <a:lnSpc>
            <a:spcPct val="90000"/>
          </a:lnSpc>
          <a:spcBef>
            <a:spcPts val="100"/>
          </a:spcBef>
          <a:spcAft>
            <a:spcPts val="100"/>
          </a:spcAft>
          <a:buClr>
            <a:schemeClr val="bg1"/>
          </a:buClr>
          <a:buFont typeface="Arial" pitchFamily="34" charset="0"/>
          <a:buChar char="•"/>
          <a:defRPr sz="20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B7295A"/>
        </a:accent1>
        <a:accent2>
          <a:srgbClr val="F2AF00"/>
        </a:accent2>
        <a:accent3>
          <a:srgbClr val="7AB800"/>
        </a:accent3>
        <a:accent4>
          <a:srgbClr val="AAAAAA"/>
        </a:accent4>
        <a:accent5>
          <a:srgbClr val="6E2585"/>
        </a:accent5>
        <a:accent6>
          <a:srgbClr val="3084B6"/>
        </a:accent6>
        <a:hlink>
          <a:srgbClr val="DC5034"/>
        </a:hlink>
        <a:folHlink>
          <a:srgbClr val="D42E1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3_Dell Presentation Template 4x3">
  <a:themeElements>
    <a:clrScheme name="Dell 2010">
      <a:dk1>
        <a:srgbClr val="000000"/>
      </a:dk1>
      <a:lt1>
        <a:srgbClr val="444444"/>
      </a:lt1>
      <a:dk2>
        <a:srgbClr val="0085C3"/>
      </a:dk2>
      <a:lt2>
        <a:srgbClr val="FFFFFF"/>
      </a:lt2>
      <a:accent1>
        <a:srgbClr val="0085C3"/>
      </a:accent1>
      <a:accent2>
        <a:srgbClr val="7AB800"/>
      </a:accent2>
      <a:accent3>
        <a:srgbClr val="F2AF00"/>
      </a:accent3>
      <a:accent4>
        <a:srgbClr val="DC5034"/>
      </a:accent4>
      <a:accent5>
        <a:srgbClr val="5482AB"/>
      </a:accent5>
      <a:accent6>
        <a:srgbClr val="6E2585"/>
      </a:accent6>
      <a:hlink>
        <a:srgbClr val="B7295A"/>
      </a:hlink>
      <a:folHlink>
        <a:srgbClr val="009BBB"/>
      </a:folHlink>
    </a:clrScheme>
    <a:fontScheme name="Dell TTF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B7295A"/>
        </a:accent1>
        <a:accent2>
          <a:srgbClr val="F2AF00"/>
        </a:accent2>
        <a:accent3>
          <a:srgbClr val="7AB800"/>
        </a:accent3>
        <a:accent4>
          <a:srgbClr val="AAAAAA"/>
        </a:accent4>
        <a:accent5>
          <a:srgbClr val="6E2585"/>
        </a:accent5>
        <a:accent6>
          <a:srgbClr val="3084B6"/>
        </a:accent6>
        <a:hlink>
          <a:srgbClr val="DC5034"/>
        </a:hlink>
        <a:folHlink>
          <a:srgbClr val="D42E1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EEBEE83C66E54EA9BED83B0A9A60DB" ma:contentTypeVersion="1" ma:contentTypeDescription="Create a new document." ma:contentTypeScope="" ma:versionID="51a43b2161297f783d65b37e357c79e9">
  <xsd:schema xmlns:xsd="http://www.w3.org/2001/XMLSchema" xmlns:p="http://schemas.microsoft.com/office/2006/metadata/properties" targetNamespace="http://schemas.microsoft.com/office/2006/metadata/properties" ma:root="true" ma:fieldsID="b9cfef283e0bc2d986a66f9ec0cdc42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86FC490B-1F77-48C5-AC70-1DD939DBDF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3332CB6-AB82-4DD3-8C89-C660A1C394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0873BDD3-AA35-4F19-A12A-C6462BECFBD1}">
  <ds:schemaRefs>
    <ds:schemaRef ds:uri="http://purl.org/dc/elements/1.1/"/>
    <ds:schemaRef ds:uri="http://schemas.microsoft.com/office/2006/documentManagement/types"/>
    <ds:schemaRef ds:uri="http://purl.org/dc/terms/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Using the Dell PowerPoint Template 2010v5 -</Template>
  <TotalTime>9779</TotalTime>
  <Words>1995</Words>
  <Application>Microsoft Office PowerPoint</Application>
  <PresentationFormat>全屏显示(4:3)</PresentationFormat>
  <Paragraphs>515</Paragraphs>
  <Slides>43</Slides>
  <Notes>14</Notes>
  <HiddenSlides>1</HiddenSlides>
  <MMClips>0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3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62" baseType="lpstr">
      <vt:lpstr>Arial</vt:lpstr>
      <vt:lpstr>宋体</vt:lpstr>
      <vt:lpstr>Segoe UI</vt:lpstr>
      <vt:lpstr>微软雅黑</vt:lpstr>
      <vt:lpstr>MS Mincho</vt:lpstr>
      <vt:lpstr>Courier New</vt:lpstr>
      <vt:lpstr>Verdana</vt:lpstr>
      <vt:lpstr>Wingdings</vt:lpstr>
      <vt:lpstr>Museo Sans For Dell</vt:lpstr>
      <vt:lpstr>Museo For Dell 300</vt:lpstr>
      <vt:lpstr>Museo For Dell</vt:lpstr>
      <vt:lpstr>Arial Black</vt:lpstr>
      <vt:lpstr>Trebuchet MS</vt:lpstr>
      <vt:lpstr>Times New Roman</vt:lpstr>
      <vt:lpstr>Calibri</vt:lpstr>
      <vt:lpstr>Using the Dell PowerPoint Template 2010v5 -</vt:lpstr>
      <vt:lpstr>3_Dell Presentation Template 4x3</vt:lpstr>
      <vt:lpstr>Default Theme</vt:lpstr>
      <vt:lpstr>ChartWizard</vt:lpstr>
      <vt:lpstr>BRIC Power Emerging Countries: Brazil, Russia, India, China and Dell Strategy</vt:lpstr>
      <vt:lpstr>About presenters</vt:lpstr>
      <vt:lpstr>Agenda  Brazil, Russia, India, China and DELL strategy</vt:lpstr>
      <vt:lpstr>Global economy</vt:lpstr>
      <vt:lpstr>Global economy - 1950  </vt:lpstr>
      <vt:lpstr>Global economy - 2030  </vt:lpstr>
      <vt:lpstr>Top 10 | GDP ranking (in USD)</vt:lpstr>
      <vt:lpstr>Average GDP growth 2010 - 2017</vt:lpstr>
      <vt:lpstr>Consumption shifts to emerging markets</vt:lpstr>
      <vt:lpstr>BRIC Countries</vt:lpstr>
      <vt:lpstr>What is BRIC?</vt:lpstr>
      <vt:lpstr>Comparison of BRIC Countries</vt:lpstr>
      <vt:lpstr>     Structure of IT market in BRIC countries</vt:lpstr>
      <vt:lpstr>Dell in BRIC Countries</vt:lpstr>
      <vt:lpstr>Dell in BRIC Countries:  Brazil</vt:lpstr>
      <vt:lpstr>Brazil – IT Market Overview</vt:lpstr>
      <vt:lpstr>Brazil – Dell Approach</vt:lpstr>
      <vt:lpstr>Brazil – Dell Approach</vt:lpstr>
      <vt:lpstr>Dell in BRIC Countries:  China</vt:lpstr>
      <vt:lpstr>China – IT Market Overview</vt:lpstr>
      <vt:lpstr>China – Dell Approach</vt:lpstr>
      <vt:lpstr>China – Dell Approach</vt:lpstr>
      <vt:lpstr>Dell in BRIC Countries:  India</vt:lpstr>
      <vt:lpstr>India – IT Market Overview</vt:lpstr>
      <vt:lpstr>India – Dell Approach</vt:lpstr>
      <vt:lpstr>India – Dell Approach</vt:lpstr>
      <vt:lpstr>Dell in BRIC Countries: Russia</vt:lpstr>
      <vt:lpstr>Russia – the next big challenge</vt:lpstr>
      <vt:lpstr>Russia’s Weaknesses</vt:lpstr>
      <vt:lpstr>Russia’s Weaknesses</vt:lpstr>
      <vt:lpstr>Russia’s dependence on oil   drives unpredictability in IT market</vt:lpstr>
      <vt:lpstr>IT talent shortage in Russia will be exacerbated by demographic trends</vt:lpstr>
      <vt:lpstr>Russia – IT Market Overview</vt:lpstr>
      <vt:lpstr>Dell’s market presence is extremely low across all customer segments / products</vt:lpstr>
      <vt:lpstr>Class activity</vt:lpstr>
      <vt:lpstr>Class Activity</vt:lpstr>
      <vt:lpstr>Summary: Brazil, India, China model for success</vt:lpstr>
      <vt:lpstr>Key takeaways</vt:lpstr>
      <vt:lpstr>Thank You</vt:lpstr>
      <vt:lpstr>Back-up </vt:lpstr>
      <vt:lpstr>Interesting web-pages</vt:lpstr>
      <vt:lpstr>PowerPoint 演示文稿</vt:lpstr>
      <vt:lpstr>声明：</vt:lpstr>
    </vt:vector>
  </TitlesOfParts>
  <Company>Dell Inc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BRIC Power (Emerging Countries Brazil, Russia, India, China and Dell Strategy) Peter Macejka, Alexandra Vančová</dc:title>
  <dc:creator>Alexandra_Vancova</dc:creator>
  <cp:lastModifiedBy>Microsoft</cp:lastModifiedBy>
  <cp:revision>54</cp:revision>
  <cp:lastPrinted>2013-03-05T13:25:54Z</cp:lastPrinted>
  <dcterms:created xsi:type="dcterms:W3CDTF">2013-02-06T09:53:06Z</dcterms:created>
  <dcterms:modified xsi:type="dcterms:W3CDTF">2018-01-05T05:17:05Z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0x010100EAEEBEE83C66E54EA9BED83B0A9A60DB</vt:lpwstr>
  </property>
</Properties>
</file>